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4" r:id="rId3"/>
    <p:sldId id="292" r:id="rId4"/>
    <p:sldId id="257" r:id="rId5"/>
    <p:sldId id="280" r:id="rId6"/>
    <p:sldId id="326" r:id="rId7"/>
    <p:sldId id="327" r:id="rId8"/>
    <p:sldId id="328" r:id="rId9"/>
    <p:sldId id="323" r:id="rId10"/>
    <p:sldId id="330" r:id="rId11"/>
    <p:sldId id="331" r:id="rId12"/>
    <p:sldId id="332" r:id="rId13"/>
    <p:sldId id="333" r:id="rId14"/>
    <p:sldId id="335" r:id="rId15"/>
    <p:sldId id="329" r:id="rId16"/>
    <p:sldId id="337" r:id="rId17"/>
    <p:sldId id="338" r:id="rId18"/>
    <p:sldId id="339" r:id="rId19"/>
    <p:sldId id="336" r:id="rId20"/>
    <p:sldId id="324" r:id="rId21"/>
    <p:sldId id="342" r:id="rId22"/>
    <p:sldId id="343" r:id="rId23"/>
    <p:sldId id="344" r:id="rId24"/>
    <p:sldId id="345" r:id="rId25"/>
    <p:sldId id="346" r:id="rId26"/>
    <p:sldId id="347" r:id="rId27"/>
    <p:sldId id="398" r:id="rId28"/>
    <p:sldId id="392" r:id="rId29"/>
    <p:sldId id="393" r:id="rId30"/>
    <p:sldId id="395" r:id="rId31"/>
    <p:sldId id="396" r:id="rId32"/>
    <p:sldId id="397" r:id="rId33"/>
    <p:sldId id="340" r:id="rId34"/>
    <p:sldId id="341" r:id="rId35"/>
    <p:sldId id="325" r:id="rId36"/>
    <p:sldId id="293" r:id="rId37"/>
    <p:sldId id="294" r:id="rId38"/>
    <p:sldId id="295" r:id="rId39"/>
    <p:sldId id="296" r:id="rId40"/>
    <p:sldId id="400" r:id="rId41"/>
    <p:sldId id="297" r:id="rId42"/>
    <p:sldId id="298" r:id="rId43"/>
    <p:sldId id="299" r:id="rId44"/>
    <p:sldId id="401" r:id="rId45"/>
    <p:sldId id="300" r:id="rId46"/>
    <p:sldId id="301" r:id="rId47"/>
    <p:sldId id="302" r:id="rId48"/>
    <p:sldId id="303" r:id="rId49"/>
    <p:sldId id="305" r:id="rId50"/>
    <p:sldId id="304" r:id="rId51"/>
    <p:sldId id="402" r:id="rId52"/>
    <p:sldId id="403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49" r:id="rId61"/>
    <p:sldId id="350" r:id="rId62"/>
    <p:sldId id="351" r:id="rId63"/>
    <p:sldId id="352" r:id="rId64"/>
    <p:sldId id="353" r:id="rId65"/>
    <p:sldId id="354" r:id="rId66"/>
    <p:sldId id="348" r:id="rId67"/>
    <p:sldId id="315" r:id="rId68"/>
    <p:sldId id="316" r:id="rId69"/>
    <p:sldId id="358" r:id="rId70"/>
    <p:sldId id="359" r:id="rId71"/>
    <p:sldId id="360" r:id="rId72"/>
    <p:sldId id="361" r:id="rId73"/>
    <p:sldId id="362" r:id="rId74"/>
    <p:sldId id="363" r:id="rId75"/>
    <p:sldId id="367" r:id="rId76"/>
    <p:sldId id="355" r:id="rId77"/>
    <p:sldId id="366" r:id="rId78"/>
    <p:sldId id="364" r:id="rId79"/>
    <p:sldId id="368" r:id="rId80"/>
    <p:sldId id="369" r:id="rId81"/>
    <p:sldId id="365" r:id="rId82"/>
    <p:sldId id="356" r:id="rId83"/>
    <p:sldId id="357" r:id="rId84"/>
    <p:sldId id="374" r:id="rId85"/>
    <p:sldId id="373" r:id="rId86"/>
    <p:sldId id="375" r:id="rId87"/>
    <p:sldId id="370" r:id="rId88"/>
    <p:sldId id="371" r:id="rId89"/>
    <p:sldId id="372" r:id="rId90"/>
    <p:sldId id="379" r:id="rId91"/>
    <p:sldId id="380" r:id="rId92"/>
    <p:sldId id="381" r:id="rId93"/>
    <p:sldId id="382" r:id="rId94"/>
    <p:sldId id="399" r:id="rId95"/>
    <p:sldId id="384" r:id="rId96"/>
    <p:sldId id="383" r:id="rId97"/>
    <p:sldId id="385" r:id="rId98"/>
    <p:sldId id="386" r:id="rId99"/>
    <p:sldId id="387" r:id="rId100"/>
    <p:sldId id="388" r:id="rId101"/>
    <p:sldId id="376" r:id="rId102"/>
    <p:sldId id="377" r:id="rId103"/>
    <p:sldId id="378" r:id="rId104"/>
    <p:sldId id="394" r:id="rId105"/>
    <p:sldId id="389" r:id="rId106"/>
    <p:sldId id="390" r:id="rId107"/>
    <p:sldId id="391" r:id="rId108"/>
    <p:sldId id="317" r:id="rId109"/>
    <p:sldId id="318" r:id="rId110"/>
    <p:sldId id="404" r:id="rId111"/>
    <p:sldId id="319" r:id="rId112"/>
    <p:sldId id="405" r:id="rId113"/>
    <p:sldId id="320" r:id="rId114"/>
    <p:sldId id="321" r:id="rId115"/>
    <p:sldId id="322" r:id="rId116"/>
    <p:sldId id="291" r:id="rId1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67855" y="2401887"/>
            <a:ext cx="8647545" cy="129981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67855" y="3899938"/>
            <a:ext cx="5142345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dirty="0" smtClean="0"/>
              <a:t>Kattintson ide az alcím mintájának szerkesztéséhez</a:t>
            </a:r>
            <a:endParaRPr kumimoji="0" lang="en-US" dirty="0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72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39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52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421745" cy="710775"/>
          </a:xfrm>
        </p:spPr>
        <p:txBody>
          <a:bodyPr>
            <a:normAutofit/>
          </a:bodyPr>
          <a:lstStyle>
            <a:lvl1pPr>
              <a:defRPr sz="2800">
                <a:latin typeface="Century Schoolbook" panose="02040604050505020304" pitchFamily="18" charset="0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" y="968035"/>
            <a:ext cx="8733536" cy="5606501"/>
          </a:xfrm>
        </p:spPr>
        <p:txBody>
          <a:bodyPr/>
          <a:lstStyle>
            <a:lvl1pPr marL="109728" indent="0">
              <a:buFontTx/>
              <a:buNone/>
              <a:defRPr sz="2400">
                <a:latin typeface="Century Schoolbook" panose="02040604050505020304" pitchFamily="18" charset="0"/>
              </a:defRPr>
            </a:lvl1pPr>
          </a:lstStyle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2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16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5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54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7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5C02766-8424-4799-8D68-BFF2ACEC32BF}" type="datetimeFigureOut">
              <a:rPr lang="hu-HU" smtClean="0"/>
              <a:t>2019. 07. 06.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536F58-A9D7-404A-82C6-BF11655A3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8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7855" y="1034473"/>
            <a:ext cx="8647545" cy="2667227"/>
          </a:xfrm>
        </p:spPr>
        <p:txBody>
          <a:bodyPr>
            <a:noAutofit/>
          </a:bodyPr>
          <a:lstStyle/>
          <a:p>
            <a:r>
              <a:rPr lang="hu-HU" dirty="0" smtClean="0"/>
              <a:t>Kombinatorikai módszerek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400" dirty="0" smtClean="0"/>
              <a:t>kicsit másként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2437" y="3899937"/>
            <a:ext cx="5197764" cy="263940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Rátz László Vándorgyűlés</a:t>
            </a:r>
          </a:p>
          <a:p>
            <a:r>
              <a:rPr lang="hu-HU" dirty="0" smtClean="0"/>
              <a:t>2019 Gödöllő</a:t>
            </a:r>
          </a:p>
          <a:p>
            <a:r>
              <a:rPr lang="hu-HU" b="1" dirty="0" smtClean="0"/>
              <a:t>Fonyó Lajos</a:t>
            </a:r>
          </a:p>
          <a:p>
            <a:r>
              <a:rPr lang="hu-HU" dirty="0" smtClean="0"/>
              <a:t>Keszthelyi Vajda János Gimnázium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sz="1800" dirty="0" smtClean="0"/>
              <a:t>A prezentációt készítette:</a:t>
            </a:r>
          </a:p>
          <a:p>
            <a:r>
              <a:rPr lang="hu-HU" sz="1800" dirty="0" smtClean="0"/>
              <a:t>Fonyóné Németh Ildikó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0615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Frakcionált lépések módszere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010" y="1665170"/>
            <a:ext cx="8191099" cy="4909365"/>
          </a:xfrm>
        </p:spPr>
        <p:txBody>
          <a:bodyPr/>
          <a:lstStyle/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Az eredeti komplex, nehéz problémát részproblémákra bontjuk.</a:t>
            </a:r>
          </a:p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Megoldjuk a részproblémákat.</a:t>
            </a:r>
          </a:p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Amikor az utolsó részprobléma is megoldódik, megkapjuk az eredeti feladat megoldását is.</a:t>
            </a:r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0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hu-HU" dirty="0"/>
                  <a:t>Tegyük fel, hogy a megfelelő átrendezés végrehajtható </a:t>
                </a:r>
                <a:br>
                  <a:rPr lang="hu-HU" dirty="0"/>
                </a:b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u-HU" dirty="0"/>
                  <a:t> esetben.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/>
                  <a:t>Egy cukorkát különlegesnek tekintünk. A többi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/>
                  <a:t> darabot egy dobozba gyűjtjük.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/>
                  <a:t>Ha azok a különleges cukorka dobozába kerülnek, akkor készen vagyunk.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Ellenkező esetben a helyi kiigazítások sorrendje: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(</a:t>
                </a:r>
                <a:r>
                  <a:rPr lang="hu-HU" i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hu-HU" dirty="0" smtClean="0"/>
                  <a:t>; </a:t>
                </a:r>
                <a:r>
                  <a:rPr lang="hu-HU" dirty="0">
                    <a:solidFill>
                      <a:srgbClr val="0070C0"/>
                    </a:solidFill>
                  </a:rPr>
                  <a:t>1</a:t>
                </a:r>
                <a:r>
                  <a:rPr lang="hu-HU" dirty="0"/>
                  <a:t>;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0</a:t>
                </a:r>
                <a:r>
                  <a:rPr lang="hu-HU" dirty="0" smtClean="0"/>
                  <a:t>; 0)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i="1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k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–1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ym typeface="Symbol" panose="05050102010706020507" pitchFamily="18" charset="2"/>
                  </a:rPr>
                  <a:t>0)</a:t>
                </a:r>
                <a:r>
                  <a:rPr lang="hu-HU" dirty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i="1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k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–2</a:t>
                </a:r>
                <a:r>
                  <a:rPr lang="hu-HU" dirty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ym typeface="Symbol" panose="05050102010706020507" pitchFamily="18" charset="2"/>
                  </a:rPr>
                  <a:t>2;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)</a:t>
                </a:r>
                <a:r>
                  <a:rPr lang="hu-HU" dirty="0" smtClean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endParaRPr lang="hu-HU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k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–3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ym typeface="Symbol" panose="05050102010706020507" pitchFamily="18" charset="2"/>
                  </a:rPr>
                  <a:t>0;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)</a:t>
                </a:r>
                <a:r>
                  <a:rPr lang="hu-HU" dirty="0" smtClean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k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–1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ym typeface="Symbol" panose="05050102010706020507" pitchFamily="18" charset="2"/>
                  </a:rPr>
                  <a:t>0;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) </a:t>
                </a:r>
                <a:r>
                  <a:rPr lang="hu-HU" dirty="0">
                    <a:sym typeface="Symbol" panose="05050102010706020507" pitchFamily="18" charset="2"/>
                  </a:rPr>
                  <a:t> (</a:t>
                </a:r>
                <a:r>
                  <a:rPr lang="hu-HU" i="1" dirty="0" smtClean="0">
                    <a:sym typeface="Symbol" panose="05050102010706020507" pitchFamily="18" charset="2"/>
                  </a:rPr>
                  <a:t>k</a:t>
                </a:r>
                <a:r>
                  <a:rPr lang="hu-HU" dirty="0" smtClean="0">
                    <a:sym typeface="Symbol" panose="05050102010706020507" pitchFamily="18" charset="2"/>
                  </a:rPr>
                  <a:t>+1</a:t>
                </a:r>
                <a:r>
                  <a:rPr lang="hu-HU" dirty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ym typeface="Symbol" panose="05050102010706020507" pitchFamily="18" charset="2"/>
                  </a:rPr>
                  <a:t>0; </a:t>
                </a:r>
                <a:r>
                  <a:rPr lang="hu-HU" dirty="0">
                    <a:sym typeface="Symbol" panose="05050102010706020507" pitchFamily="18" charset="2"/>
                  </a:rPr>
                  <a:t>0; </a:t>
                </a:r>
                <a:r>
                  <a:rPr lang="hu-HU" dirty="0" smtClean="0">
                    <a:sym typeface="Symbol" panose="05050102010706020507" pitchFamily="18" charset="2"/>
                  </a:rPr>
                  <a:t>0)</a:t>
                </a:r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1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Konstrukciós módszer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7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Konstrukciós módszer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spcBef>
                <a:spcPts val="1200"/>
              </a:spcBef>
            </a:pPr>
            <a:r>
              <a:rPr lang="hu-HU" dirty="0" smtClean="0"/>
              <a:t>Direkt konstrukciós módszer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Lépései: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Elemezzük a célként kitűzött kombinatorikai szerkezetet.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Részleges feltételeket teljesítő részeket hozunk létre.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A szükséges korrekciók végrehajtásával olyan szerkezetet alakítunk ki, amely minden feltételnek megfelel.</a:t>
            </a:r>
          </a:p>
          <a:p>
            <a:pPr marL="0">
              <a:spcBef>
                <a:spcPts val="1200"/>
              </a:spcBef>
            </a:pPr>
            <a:r>
              <a:rPr lang="hu-HU" dirty="0" smtClean="0"/>
              <a:t>Induktív konstrukciós módszer</a:t>
            </a:r>
          </a:p>
          <a:p>
            <a:pPr marL="539750" indent="-268288">
              <a:spcBef>
                <a:spcPts val="1200"/>
              </a:spcBef>
            </a:pPr>
            <a:r>
              <a:rPr lang="hu-HU" i="1" dirty="0" smtClean="0"/>
              <a:t>n</a:t>
            </a:r>
            <a:r>
              <a:rPr lang="hu-HU" dirty="0" smtClean="0"/>
              <a:t>-től függő kombinatorikai szerkezet létrehozása: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</a:t>
            </a:r>
            <a:r>
              <a:rPr lang="hu-HU" i="1" dirty="0" smtClean="0"/>
              <a:t>n</a:t>
            </a:r>
            <a:r>
              <a:rPr lang="hu-HU" dirty="0" smtClean="0"/>
              <a:t> kezdőértékére megadjuk a megfelelő struktúrát.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Megadjuk, hogy </a:t>
            </a:r>
            <a:r>
              <a:rPr lang="hu-HU" i="1" dirty="0" smtClean="0"/>
              <a:t>n</a:t>
            </a:r>
            <a:r>
              <a:rPr lang="hu-HU" dirty="0" smtClean="0"/>
              <a:t> értékének 1-gyel történő változtatása esetén milyen módosításokat kell végezni.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0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 smtClean="0"/>
              <a:t>Van-e olyan véges </a:t>
            </a:r>
            <a:r>
              <a:rPr lang="hu-HU" i="1" dirty="0" smtClean="0"/>
              <a:t>M</a:t>
            </a:r>
            <a:r>
              <a:rPr lang="hu-HU" dirty="0" smtClean="0"/>
              <a:t> ponthalmaz a síkon, melynek bármely </a:t>
            </a:r>
            <a:r>
              <a:rPr lang="hu-HU" i="1" dirty="0" smtClean="0"/>
              <a:t>P</a:t>
            </a:r>
            <a:r>
              <a:rPr lang="hu-HU" dirty="0" smtClean="0"/>
              <a:t> pontjára teljesül, hogy 3 </a:t>
            </a:r>
            <a:r>
              <a:rPr lang="hu-HU" i="1" dirty="0" smtClean="0"/>
              <a:t>M</a:t>
            </a:r>
            <a:r>
              <a:rPr lang="hu-HU" dirty="0" smtClean="0"/>
              <a:t>-</a:t>
            </a:r>
            <a:r>
              <a:rPr lang="hu-HU" dirty="0" err="1" smtClean="0"/>
              <a:t>beli</a:t>
            </a:r>
            <a:r>
              <a:rPr lang="hu-HU" dirty="0" smtClean="0"/>
              <a:t> ponthoz van a legközelebb?</a:t>
            </a:r>
          </a:p>
          <a:p>
            <a:endParaRPr lang="hu-HU" dirty="0"/>
          </a:p>
          <a:p>
            <a:r>
              <a:rPr lang="hu-HU" dirty="0" smtClean="0"/>
              <a:t>Megoldás:</a:t>
            </a:r>
          </a:p>
          <a:p>
            <a:r>
              <a:rPr lang="hu-HU" dirty="0" smtClean="0"/>
              <a:t>Részfeltételeket teljesítő konstrukció:</a:t>
            </a:r>
          </a:p>
          <a:p>
            <a:endParaRPr lang="hu-HU" dirty="0"/>
          </a:p>
          <a:p>
            <a:r>
              <a:rPr lang="hu-HU" i="1" dirty="0" smtClean="0"/>
              <a:t>M</a:t>
            </a:r>
            <a:r>
              <a:rPr lang="hu-HU" baseline="-25000" dirty="0" smtClean="0"/>
              <a:t>0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: jó pont</a:t>
            </a:r>
          </a:p>
          <a:p>
            <a:endParaRPr lang="hu-HU" dirty="0"/>
          </a:p>
          <a:p>
            <a:r>
              <a:rPr lang="hu-HU" dirty="0" smtClean="0"/>
              <a:t>	: nem jó pont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22" y="5013909"/>
            <a:ext cx="323850" cy="2952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22" y="5867559"/>
            <a:ext cx="333375" cy="304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40" y="3327984"/>
            <a:ext cx="27336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A konstrukció javítása, </a:t>
                </a:r>
                <a:r>
                  <a:rPr lang="hu-HU" i="1" dirty="0" smtClean="0"/>
                  <a:t>m</a:t>
                </a:r>
                <a:r>
                  <a:rPr lang="hu-HU" dirty="0" smtClean="0"/>
                  <a:t> darab rombusz összeépítése: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r>
                  <a:rPr lang="hu-HU" b="0" dirty="0" smtClean="0"/>
                  <a:t> 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90°&lt;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≤120°</m:t>
                    </m:r>
                  </m:oMath>
                </a14:m>
                <a:r>
                  <a:rPr lang="hu-HU" dirty="0" smtClean="0"/>
                  <a:t>     (1)</a:t>
                </a:r>
              </a:p>
              <a:p>
                <a:r>
                  <a:rPr lang="hu-HU" dirty="0" smtClean="0"/>
                  <a:t>A külső sokszög szögei alapján:</a:t>
                </a:r>
              </a:p>
              <a:p>
                <a:r>
                  <a:rPr lang="hu-HU" b="0" dirty="0" smtClean="0"/>
                  <a:t>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∙120°+2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+60°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b="0" dirty="0" smtClean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∙180°</m:t>
                    </m:r>
                  </m:oMath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=150°−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r>
                  <a:rPr lang="hu-HU" dirty="0" smtClean="0"/>
                  <a:t>(1), (2) alapján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3&lt;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r>
                  <a:rPr lang="hu-HU" dirty="0" smtClean="0"/>
                  <a:t>Lehetőségek: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35" y="1318329"/>
            <a:ext cx="3998809" cy="3575022"/>
          </a:xfrm>
          <a:prstGeom prst="rect">
            <a:avLst/>
          </a:prstGeom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97385"/>
              </p:ext>
            </p:extLst>
          </p:nvPr>
        </p:nvGraphicFramePr>
        <p:xfrm>
          <a:off x="2648467" y="5562135"/>
          <a:ext cx="4559336" cy="967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834">
                  <a:extLst>
                    <a:ext uri="{9D8B030D-6E8A-4147-A177-3AD203B41FA5}">
                      <a16:colId xmlns:a16="http://schemas.microsoft.com/office/drawing/2014/main" val="607653582"/>
                    </a:ext>
                  </a:extLst>
                </a:gridCol>
                <a:gridCol w="1139834">
                  <a:extLst>
                    <a:ext uri="{9D8B030D-6E8A-4147-A177-3AD203B41FA5}">
                      <a16:colId xmlns:a16="http://schemas.microsoft.com/office/drawing/2014/main" val="715510345"/>
                    </a:ext>
                  </a:extLst>
                </a:gridCol>
                <a:gridCol w="1139834">
                  <a:extLst>
                    <a:ext uri="{9D8B030D-6E8A-4147-A177-3AD203B41FA5}">
                      <a16:colId xmlns:a16="http://schemas.microsoft.com/office/drawing/2014/main" val="2732870087"/>
                    </a:ext>
                  </a:extLst>
                </a:gridCol>
                <a:gridCol w="1139834">
                  <a:extLst>
                    <a:ext uri="{9D8B030D-6E8A-4147-A177-3AD203B41FA5}">
                      <a16:colId xmlns:a16="http://schemas.microsoft.com/office/drawing/2014/main" val="3828555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m</a:t>
                      </a:r>
                      <a:endParaRPr lang="hu-HU" sz="2400" i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4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6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089191"/>
                  </a:ext>
                </a:extLst>
              </a:tr>
              <a:tr h="510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  <a:sym typeface="Symbol" panose="05050102010706020507" pitchFamily="18" charset="2"/>
                        </a:rPr>
                        <a:t></a:t>
                      </a:r>
                      <a:endParaRPr lang="hu-HU" sz="2400" dirty="0" smtClean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105°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114°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120°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22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Valószínűségi módszer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9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Valószínűségi módszer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smtClean="0"/>
              <a:t>A valószínűségszámítás eszközeivel:</a:t>
            </a:r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– meghatározott tulajdonságú kombinatorikus modell létezését igazolhatjuk</a:t>
            </a:r>
          </a:p>
          <a:p>
            <a:pPr>
              <a:spcBef>
                <a:spcPts val="1200"/>
              </a:spcBef>
            </a:pPr>
            <a:r>
              <a:rPr lang="hu-HU" dirty="0"/>
              <a:t> </a:t>
            </a:r>
            <a:r>
              <a:rPr lang="hu-HU" dirty="0" smtClean="0"/>
              <a:t>    a) </a:t>
            </a:r>
            <a:r>
              <a:rPr lang="hu-HU" i="1" dirty="0" smtClean="0"/>
              <a:t>P</a:t>
            </a:r>
            <a:r>
              <a:rPr lang="hu-HU" dirty="0" smtClean="0"/>
              <a:t>(jó modell) &gt; 0</a:t>
            </a:r>
          </a:p>
          <a:p>
            <a:pPr>
              <a:spcBef>
                <a:spcPts val="1200"/>
              </a:spcBef>
            </a:pPr>
            <a:r>
              <a:rPr lang="hu-HU" dirty="0"/>
              <a:t> </a:t>
            </a:r>
            <a:r>
              <a:rPr lang="hu-HU" dirty="0" smtClean="0"/>
              <a:t>    b) </a:t>
            </a:r>
            <a:r>
              <a:rPr lang="hu-HU" i="1" dirty="0" smtClean="0"/>
              <a:t>P</a:t>
            </a:r>
            <a:r>
              <a:rPr lang="hu-HU" dirty="0" smtClean="0"/>
              <a:t>(rossz modell) &lt; 1   alapján,</a:t>
            </a:r>
          </a:p>
          <a:p>
            <a:pPr marL="355600" indent="-268288">
              <a:spcBef>
                <a:spcPts val="1200"/>
              </a:spcBef>
            </a:pPr>
            <a:r>
              <a:rPr lang="hu-HU" dirty="0" smtClean="0"/>
              <a:t>– adott tulajdonságú kombinatorikai elemek számát megbecsülhetjük egy valószínűségi változó várható értékének meghatározásával.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40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Mutassuk meg, hogy 2</a:t>
                </a:r>
                <a:r>
                  <a:rPr lang="hu-HU" baseline="30000" dirty="0" smtClean="0"/>
                  <a:t>100</a:t>
                </a:r>
                <a:r>
                  <a:rPr lang="hu-HU" dirty="0" smtClean="0"/>
                  <a:t> ember között nem biztos, hogy van 200 olyan ember, akik vagy páronként ismerik egymást, vagy akik páronként nem ismerik egymást!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Megoldás:</a:t>
                </a:r>
              </a:p>
              <a:p>
                <a:pPr>
                  <a:tabLst>
                    <a:tab pos="3946525" algn="l"/>
                  </a:tabLst>
                </a:pPr>
                <a:r>
                  <a:rPr lang="hu-HU" dirty="0" smtClean="0"/>
                  <a:t>A, B	ismerik egymást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dirty="0" smtClean="0"/>
              </a:p>
              <a:p>
                <a:pPr>
                  <a:tabLst>
                    <a:tab pos="3946525" algn="l"/>
                  </a:tabLst>
                </a:pPr>
                <a:endParaRPr lang="hu-HU" dirty="0"/>
              </a:p>
              <a:p>
                <a:pPr>
                  <a:tabLst>
                    <a:tab pos="3946525" algn="l"/>
                  </a:tabLst>
                </a:pPr>
                <a:r>
                  <a:rPr lang="hu-HU" dirty="0"/>
                  <a:t>	</a:t>
                </a:r>
                <a:r>
                  <a:rPr lang="hu-HU" dirty="0" smtClean="0"/>
                  <a:t>nem ismerik egymást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200 kijelölt személy: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u-HU" i="0" dirty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i="0" dirty="0" smtClean="0">
                            <a:latin typeface="Cambria Math" panose="02040503050406030204" pitchFamily="18" charset="0"/>
                          </a:rPr>
                          <m:t>ronk</m:t>
                        </m:r>
                        <m:r>
                          <a:rPr lang="hu-HU" i="0" dirty="0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i="0" dirty="0" smtClean="0">
                            <a:latin typeface="Cambria Math" panose="02040503050406030204" pitchFamily="18" charset="0"/>
                          </a:rPr>
                          <m:t>nt</m:t>
                        </m:r>
                        <m:r>
                          <a:rPr lang="hu-HU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i="0" dirty="0" smtClean="0">
                            <a:latin typeface="Cambria Math" panose="02040503050406030204" pitchFamily="18" charset="0"/>
                          </a:rPr>
                          <m:t>ismerik</m:t>
                        </m:r>
                        <m:r>
                          <a:rPr lang="hu-HU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i="0" dirty="0" smtClean="0">
                            <a:latin typeface="Cambria Math" panose="02040503050406030204" pitchFamily="18" charset="0"/>
                          </a:rPr>
                          <m:t>egym</m:t>
                        </m:r>
                        <m:r>
                          <a:rPr lang="hu-HU" i="0" dirty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i="0" dirty="0" smtClean="0">
                            <a:latin typeface="Cambria Math" panose="02040503050406030204" pitchFamily="18" charset="0"/>
                          </a:rPr>
                          <m:t>st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d>
                          <m:dPr>
                            <m:ctrlP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−19900</m:t>
                        </m:r>
                      </m:sup>
                    </m:sSup>
                  </m:oMath>
                </a14:m>
                <a:r>
                  <a:rPr lang="hu-HU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dirty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u-HU" dirty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dirty="0">
                            <a:latin typeface="Cambria Math" panose="02040503050406030204" pitchFamily="18" charset="0"/>
                          </a:rPr>
                          <m:t>ronk</m:t>
                        </m:r>
                        <m:r>
                          <a:rPr lang="hu-HU" dirty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dirty="0">
                            <a:latin typeface="Cambria Math" panose="02040503050406030204" pitchFamily="18" charset="0"/>
                          </a:rPr>
                          <m:t>nt</m:t>
                        </m:r>
                        <m:r>
                          <a:rPr lang="hu-HU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b="0" i="0" dirty="0" smtClean="0">
                            <a:latin typeface="Cambria Math" panose="02040503050406030204" pitchFamily="18" charset="0"/>
                          </a:rPr>
                          <m:t>nem</m:t>
                        </m:r>
                        <m:r>
                          <a:rPr lang="hu-HU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dirty="0">
                            <a:latin typeface="Cambria Math" panose="02040503050406030204" pitchFamily="18" charset="0"/>
                          </a:rPr>
                          <m:t>ismerik</m:t>
                        </m:r>
                        <m:r>
                          <a:rPr lang="hu-HU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dirty="0">
                            <a:latin typeface="Cambria Math" panose="02040503050406030204" pitchFamily="18" charset="0"/>
                          </a:rPr>
                          <m:t>egym</m:t>
                        </m:r>
                        <m:r>
                          <a:rPr lang="hu-HU" dirty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dirty="0">
                            <a:latin typeface="Cambria Math" panose="02040503050406030204" pitchFamily="18" charset="0"/>
                          </a:rPr>
                          <m:t>st</m:t>
                        </m:r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d>
                          <m:d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−19900</m:t>
                        </m:r>
                      </m:sup>
                    </m:sSup>
                  </m:oMath>
                </a14:m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27" y="2537410"/>
            <a:ext cx="934653" cy="9218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160" y="3459224"/>
            <a:ext cx="937920" cy="9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hu-HU" dirty="0" smtClean="0"/>
              </a:p>
              <a:p>
                <a:r>
                  <a:rPr lang="hu-HU" dirty="0" smtClean="0"/>
                  <a:t>Az összes személy esetén:</a:t>
                </a:r>
              </a:p>
              <a:p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u-HU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van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 200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ő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teljes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ismerets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ű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vag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ismeret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lk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li</m:t>
                          </m:r>
                          <m: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csoport</m:t>
                          </m:r>
                        </m:e>
                      </m:d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hu-HU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hu-HU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</m:t>
                      </m:r>
                      <m:sSup>
                        <m:sSup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−19900</m:t>
                          </m:r>
                        </m:sup>
                      </m:sSup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hu-HU" b="0" i="1" dirty="0" smtClean="0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p>
                          </m:sSup>
                        </m:num>
                        <m:den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200!</m:t>
                          </m:r>
                        </m:den>
                      </m:f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−19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899</m:t>
                          </m:r>
                        </m:sup>
                      </m:sSup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101</m:t>
                              </m:r>
                            </m:sup>
                          </m:sSup>
                        </m:num>
                        <m:den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200!</m:t>
                          </m:r>
                        </m:den>
                      </m:f>
                      <m:r>
                        <a:rPr lang="hu-HU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dirty="0" smtClean="0"/>
              </a:p>
              <a:p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hu-HU" dirty="0" smtClean="0"/>
              </a:p>
              <a:p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nincs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ilyen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csoport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0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411411" cy="5606501"/>
          </a:xfrm>
        </p:spPr>
        <p:txBody>
          <a:bodyPr>
            <a:normAutofit/>
          </a:bodyPr>
          <a:lstStyle/>
          <a:p>
            <a:pPr algn="just"/>
            <a:endParaRPr lang="hu-HU" dirty="0" smtClean="0"/>
          </a:p>
          <a:p>
            <a:pPr algn="just">
              <a:spcBef>
                <a:spcPts val="1200"/>
              </a:spcBef>
            </a:pPr>
            <a:r>
              <a:rPr lang="hu-HU" dirty="0" smtClean="0"/>
              <a:t>Egy 100×100-as tábla mezőibe az 1, 2, …, 5000 számok valamelyikét írtuk be úgy, hogy ezek mindegyike pontosan két mezőben szerepel. 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Mutassuk meg, hogy ki tudunk választani a táblázatból 100 mezőt úgy, hogy minden sorból illetve oszlopból pontosan egy mezőt választunk ki, és az azokba írt számok mind különbözőek!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9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08008" y="1183907"/>
                <a:ext cx="8373979" cy="5390629"/>
              </a:xfrm>
            </p:spPr>
            <p:txBody>
              <a:bodyPr/>
              <a:lstStyle/>
              <a:p>
                <a:pPr algn="just"/>
                <a:r>
                  <a:rPr lang="hu-HU" dirty="0" smtClean="0"/>
                  <a:t>A 0, 1 számok segítségével felírunk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dirty="0" smtClean="0"/>
                  <a:t>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-jegyű különböző számsorozatot.</a:t>
                </a:r>
              </a:p>
              <a:p>
                <a:pPr algn="just"/>
                <a:r>
                  <a:rPr lang="hu-HU" dirty="0" smtClean="0"/>
                  <a:t>Ha a felírt sorozatok közül bármelyik hármat összehasonlítjuk, akkor azokra teljesül, hogy létezik olyan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pozitív egész szám, amelyre a vizsgált sorozatok </a:t>
                </a:r>
                <a:r>
                  <a:rPr lang="hu-HU" i="1" dirty="0" smtClean="0"/>
                  <a:t>p</a:t>
                </a:r>
                <a:r>
                  <a:rPr lang="hu-HU" dirty="0" smtClean="0"/>
                  <a:t>. jegye 1-es.</a:t>
                </a:r>
              </a:p>
              <a:p>
                <a:pPr algn="just"/>
                <a:r>
                  <a:rPr lang="hu-HU" dirty="0" smtClean="0"/>
                  <a:t>Mutassuk meg, hogy ekkor létezik olyan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pozitív egész szám is, amelyre az összes sorozat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. jegye 1-es!</a:t>
                </a:r>
              </a:p>
              <a:p>
                <a:pPr algn="r"/>
                <a:r>
                  <a:rPr lang="hu-HU" dirty="0" smtClean="0"/>
                  <a:t>(Moszkvai Matematikai Olimpia, 1969)</a:t>
                </a:r>
              </a:p>
              <a:p>
                <a:pPr algn="just"/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008" y="1183907"/>
                <a:ext cx="8373979" cy="5390629"/>
              </a:xfrm>
              <a:blipFill>
                <a:blip r:embed="rId2"/>
                <a:stretch>
                  <a:fillRect t="-904" r="-10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940800" cy="5606501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/>
                  <a:t>Megoldás: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Az 1, 2, …, 100 számok egy véletlen permutációja </a:t>
                </a:r>
                <a:br>
                  <a:rPr lang="hu-HU" dirty="0" smtClean="0"/>
                </a:br>
                <a:r>
                  <a:rPr lang="hu-HU" i="1" dirty="0" smtClean="0"/>
                  <a:t>a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a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, …, </a:t>
                </a:r>
                <a:r>
                  <a:rPr lang="hu-HU" i="1" dirty="0" smtClean="0"/>
                  <a:t>a</a:t>
                </a:r>
                <a:r>
                  <a:rPr lang="hu-HU" baseline="-25000" dirty="0" smtClean="0"/>
                  <a:t>100</a:t>
                </a:r>
                <a:r>
                  <a:rPr lang="hu-HU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dirty="0" smtClean="0"/>
                  <a:t>Az </a:t>
                </a:r>
                <a:r>
                  <a:rPr lang="hu-HU" i="1" dirty="0" smtClean="0"/>
                  <a:t>i</a:t>
                </a:r>
                <a:r>
                  <a:rPr lang="hu-HU" dirty="0" smtClean="0"/>
                  <a:t>. sor </a:t>
                </a:r>
                <a:r>
                  <a:rPr lang="hu-HU" i="1" dirty="0" err="1" smtClean="0"/>
                  <a:t>a</a:t>
                </a:r>
                <a:r>
                  <a:rPr lang="hu-HU" i="1" baseline="-25000" dirty="0" err="1" smtClean="0"/>
                  <a:t>i</a:t>
                </a:r>
                <a:r>
                  <a:rPr lang="hu-HU" dirty="0" err="1" smtClean="0"/>
                  <a:t>-edik</a:t>
                </a:r>
                <a:r>
                  <a:rPr lang="hu-HU" dirty="0" smtClean="0"/>
                  <a:t> mezőjét választjuk ki (</a:t>
                </a:r>
                <a:r>
                  <a:rPr lang="hu-HU" i="1" dirty="0" smtClean="0"/>
                  <a:t>i </a:t>
                </a:r>
                <a:r>
                  <a:rPr lang="hu-HU" dirty="0" smtClean="0"/>
                  <a:t>= 1, 2, …, 100)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i="1" dirty="0" err="1" smtClean="0"/>
                  <a:t>P</a:t>
                </a:r>
                <a:r>
                  <a:rPr lang="hu-HU" i="1" baseline="-25000" dirty="0" err="1" smtClean="0"/>
                  <a:t>j</a:t>
                </a:r>
                <a:r>
                  <a:rPr lang="hu-HU" dirty="0" smtClean="0"/>
                  <a:t>: mindkét </a:t>
                </a:r>
                <a:r>
                  <a:rPr lang="hu-HU" i="1" dirty="0" err="1" smtClean="0"/>
                  <a:t>j</a:t>
                </a:r>
                <a:r>
                  <a:rPr lang="hu-HU" dirty="0" err="1" smtClean="0"/>
                  <a:t>-t</a:t>
                </a:r>
                <a:r>
                  <a:rPr lang="hu-HU" dirty="0" smtClean="0"/>
                  <a:t> tartalmazó számot kiválasztjuk (</a:t>
                </a:r>
                <a:r>
                  <a:rPr lang="hu-HU" i="1" dirty="0" smtClean="0"/>
                  <a:t>j</a:t>
                </a:r>
                <a:r>
                  <a:rPr lang="hu-HU" dirty="0" smtClean="0"/>
                  <a:t>=1,2,…, 100)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ha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sz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azonos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sorban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vagy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oszlopban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tal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lhat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</m:e>
                          <m:e>
                            <m:f>
                              <m:f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99</m:t>
                                </m:r>
                              </m:den>
                            </m:f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ü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ö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nben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hu-HU" b="0" i="0" smtClean="0">
                            <a:latin typeface="Cambria Math" panose="02040503050406030204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kiv</m:t>
                        </m:r>
                        <m:r>
                          <a:rPr lang="hu-HU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laszt</m:t>
                        </m:r>
                        <m:r>
                          <a:rPr lang="hu-HU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&gt;1−5000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hu-HU" dirty="0" smtClean="0"/>
                  <a:t> </a:t>
                </a:r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940800" cy="5606501"/>
              </a:xfrm>
              <a:blipFill>
                <a:blip r:embed="rId2"/>
                <a:stretch>
                  <a:fillRect t="-870" r="-10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478787" cy="5606501"/>
          </a:xfrm>
        </p:spPr>
        <p:txBody>
          <a:bodyPr>
            <a:normAutofit/>
          </a:bodyPr>
          <a:lstStyle/>
          <a:p>
            <a:pPr algn="just"/>
            <a:endParaRPr lang="hu-HU" dirty="0" smtClean="0"/>
          </a:p>
          <a:p>
            <a:pPr algn="just">
              <a:spcBef>
                <a:spcPts val="1200"/>
              </a:spcBef>
            </a:pPr>
            <a:r>
              <a:rPr lang="hu-HU" dirty="0" smtClean="0"/>
              <a:t>Egy asztalitenisz bajnokságban 40 játékos vesz részt. Eddig összesen 80 mérkőzés fejeződött be, és bármely két játékos legfeljebb egyszer játszott egymással. 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Adjunk becslést </a:t>
            </a:r>
            <a:r>
              <a:rPr lang="hu-HU" i="1" dirty="0" smtClean="0"/>
              <a:t>n</a:t>
            </a:r>
            <a:r>
              <a:rPr lang="hu-HU" dirty="0" smtClean="0"/>
              <a:t> legnagyobb értékére, ha tudjuk, hogy biztosan van a résztvevők között </a:t>
            </a:r>
            <a:r>
              <a:rPr lang="hu-HU" i="1" dirty="0" smtClean="0"/>
              <a:t>n</a:t>
            </a:r>
            <a:r>
              <a:rPr lang="hu-HU" dirty="0" smtClean="0"/>
              <a:t> játékos, akik közül semelyik kettő nem játszott egymással!</a:t>
            </a:r>
          </a:p>
          <a:p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92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817776"/>
              </a:xfrm>
            </p:spPr>
            <p:txBody>
              <a:bodyPr>
                <a:normAutofit fontScale="92500" lnSpcReduction="10000"/>
              </a:bodyPr>
              <a:lstStyle/>
              <a:p>
                <a:pPr marL="0"/>
                <a:r>
                  <a:rPr lang="hu-HU" dirty="0" smtClean="0"/>
                  <a:t>1. megoldás: (hagyományos becslési módszerrel)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hu-HU" dirty="0" smtClean="0"/>
                  <a:t>   (Tegyük fel, hogy minden 4-tagú csoportra jut mérkőzés)</a:t>
                </a:r>
              </a:p>
              <a:p>
                <a:pPr marL="625475" indent="-342900"/>
                <a:r>
                  <a:rPr lang="hu-HU" dirty="0" smtClean="0"/>
                  <a:t>4-tagú csoportok száma: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  <a:p>
                <a:pPr marL="625475" indent="-342900"/>
                <a:r>
                  <a:rPr lang="hu-HU" dirty="0" smtClean="0"/>
                  <a:t>Minden lejátszott mérkőzés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dirty="0" smtClean="0"/>
                  <a:t> 4-tagú csoportban szerepel.</a:t>
                </a:r>
              </a:p>
              <a:p>
                <a:pPr marL="625475" indent="-342900"/>
                <a:r>
                  <a:rPr lang="hu-HU" dirty="0" smtClean="0"/>
                  <a:t>Lejátszott mérkőzések száma legalább: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e>
                          </m:m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=260&gt;80</m:t>
                    </m:r>
                  </m:oMath>
                </a14:m>
                <a:endParaRPr lang="hu-HU" b="0" dirty="0" smtClean="0"/>
              </a:p>
              <a:p>
                <a:pPr marL="625475" indent="-342900">
                  <a:buFont typeface="Symbol" panose="05050102010706020507" pitchFamily="18" charset="2"/>
                  <a:buChar char="Þ"/>
                </a:pPr>
                <a:r>
                  <a:rPr lang="hu-HU" dirty="0" smtClean="0">
                    <a:sym typeface="Symbol" panose="05050102010706020507" pitchFamily="18" charset="2"/>
                  </a:rPr>
                  <a:t>ellentmondás</a:t>
                </a:r>
              </a:p>
              <a:p>
                <a:pPr marL="452628" indent="-342900">
                  <a:buFont typeface="Symbol" panose="05050102010706020507" pitchFamily="18" charset="2"/>
                  <a:buChar char="Þ"/>
                </a:pPr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hu-HU" dirty="0" smtClean="0"/>
                  <a:t>   (</a:t>
                </a:r>
                <a:r>
                  <a:rPr lang="hu-HU" dirty="0"/>
                  <a:t>Tegyük fel, hogy minden </a:t>
                </a:r>
                <a:r>
                  <a:rPr lang="hu-HU" dirty="0" smtClean="0"/>
                  <a:t>5-tagú </a:t>
                </a:r>
                <a:r>
                  <a:rPr lang="hu-HU" dirty="0"/>
                  <a:t>csoportra jut mérkőzés)</a:t>
                </a:r>
              </a:p>
              <a:p>
                <a:pPr marL="625475" indent="-342900"/>
                <a:r>
                  <a:rPr lang="hu-HU" dirty="0" smtClean="0"/>
                  <a:t>5-tagú </a:t>
                </a:r>
                <a:r>
                  <a:rPr lang="hu-HU" dirty="0"/>
                  <a:t>csoportok száma: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/>
              </a:p>
              <a:p>
                <a:pPr marL="625475" indent="-342900"/>
                <a:r>
                  <a:rPr lang="hu-HU" dirty="0"/>
                  <a:t>Minden lejátszott mérkőzés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5-tagú </a:t>
                </a:r>
                <a:r>
                  <a:rPr lang="hu-HU" dirty="0"/>
                  <a:t>csoportban szerepel.</a:t>
                </a:r>
              </a:p>
              <a:p>
                <a:pPr marL="625475" indent="-342900"/>
                <a:r>
                  <a:rPr lang="hu-HU" dirty="0"/>
                  <a:t>Lejátszott mérkőzések száma legalább: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i="1" dirty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78&lt;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hu-HU" dirty="0"/>
              </a:p>
              <a:p>
                <a:pPr marL="625475" indent="-342900"/>
                <a:r>
                  <a:rPr lang="hu-HU" dirty="0" smtClean="0"/>
                  <a:t>A bizonyítás nem működik.</a:t>
                </a: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817776"/>
              </a:xfrm>
              <a:blipFill>
                <a:blip r:embed="rId2"/>
                <a:stretch>
                  <a:fillRect l="-907" t="-1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/>
                <a:r>
                  <a:rPr lang="hu-HU" dirty="0" smtClean="0"/>
                  <a:t>2. megoldás: (valószínűségi módszerrel)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marL="355600">
                  <a:spcBef>
                    <a:spcPts val="1200"/>
                  </a:spcBef>
                </a:pPr>
                <a:r>
                  <a:rPr lang="hu-HU" dirty="0" smtClean="0"/>
                  <a:t>Válasszunk be egy csoportba minden játékost 0,25 valószínűséggel.</a:t>
                </a:r>
              </a:p>
              <a:p>
                <a:pPr marL="355600">
                  <a:spcBef>
                    <a:spcPts val="1200"/>
                  </a:spcBef>
                </a:pPr>
                <a:r>
                  <a:rPr lang="hu-HU" i="1" dirty="0" smtClean="0"/>
                  <a:t>X</a:t>
                </a:r>
                <a:r>
                  <a:rPr lang="hu-HU" dirty="0" smtClean="0"/>
                  <a:t>: kiválasztott játékosok száma</a:t>
                </a:r>
              </a:p>
              <a:p>
                <a:pPr marL="722313" indent="-366713">
                  <a:spcBef>
                    <a:spcPts val="1200"/>
                  </a:spcBef>
                </a:pPr>
                <a:r>
                  <a:rPr lang="hu-HU" i="1" dirty="0" smtClean="0"/>
                  <a:t>Y</a:t>
                </a:r>
                <a:r>
                  <a:rPr lang="hu-HU" dirty="0" smtClean="0"/>
                  <a:t>: a kiválasztott játékosok között lejátszott mérkőzések száma</a:t>
                </a:r>
              </a:p>
              <a:p>
                <a:pPr marL="35560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∙0,25=10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marL="35560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0,25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hu-HU" dirty="0"/>
                  <a:t> </a:t>
                </a:r>
              </a:p>
              <a:p>
                <a:pPr marL="87313" algn="just">
                  <a:spcBef>
                    <a:spcPts val="1200"/>
                  </a:spcBef>
                </a:pPr>
                <a:r>
                  <a:rPr lang="hu-HU" dirty="0" smtClean="0"/>
                  <a:t>A mérkőzések veszteseit eltávolítva a csoportból a megmaradó játékosok számának várható értéke legalább 5. (Több mérkőzéshez is tartozhat azonos vesztes.)</a:t>
                </a: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7" t="-870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526914" cy="5606501"/>
              </a:xfrm>
            </p:spPr>
            <p:txBody>
              <a:bodyPr>
                <a:normAutofit/>
              </a:bodyPr>
              <a:lstStyle/>
              <a:p>
                <a:pPr marL="0"/>
                <a:r>
                  <a:rPr lang="hu-HU" dirty="0" smtClean="0"/>
                  <a:t>3. megoldás: (másik valószínűségi módszer)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marL="269875">
                  <a:spcBef>
                    <a:spcPts val="1200"/>
                  </a:spcBef>
                </a:pPr>
                <a:r>
                  <a:rPr lang="hu-HU" dirty="0" smtClean="0"/>
                  <a:t>A versenyzőkhöz 1-től 40-ig sorszámot rendelünk.</a:t>
                </a:r>
              </a:p>
              <a:p>
                <a:pPr marL="269875">
                  <a:spcBef>
                    <a:spcPts val="1200"/>
                  </a:spcBef>
                </a:pPr>
                <a:r>
                  <a:rPr lang="hu-HU" dirty="0" smtClean="0"/>
                  <a:t>Az </a:t>
                </a:r>
                <a:r>
                  <a:rPr lang="hu-HU" i="1" dirty="0" smtClean="0"/>
                  <a:t>i</a:t>
                </a:r>
                <a:r>
                  <a:rPr lang="hu-HU" dirty="0" smtClean="0"/>
                  <a:t>. játékos által lejátszott mérkőzések száma: </a:t>
                </a:r>
                <a:r>
                  <a:rPr lang="hu-HU" i="1" dirty="0" smtClean="0"/>
                  <a:t>d</a:t>
                </a:r>
                <a:r>
                  <a:rPr lang="hu-HU" i="1" baseline="-25000" dirty="0" smtClean="0"/>
                  <a:t>i</a:t>
                </a:r>
              </a:p>
              <a:p>
                <a:pPr marL="269875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∙2=160</m:t>
                      </m:r>
                    </m:oMath>
                  </m:oMathPara>
                </a14:m>
                <a:endParaRPr lang="hu-HU" dirty="0" smtClean="0"/>
              </a:p>
              <a:p>
                <a:pPr marL="269875" algn="just">
                  <a:spcBef>
                    <a:spcPts val="1200"/>
                  </a:spcBef>
                </a:pPr>
                <a:r>
                  <a:rPr lang="hu-HU" dirty="0" smtClean="0"/>
                  <a:t>Legyen az </a:t>
                </a:r>
                <a:r>
                  <a:rPr lang="hu-HU" i="1" dirty="0" smtClean="0"/>
                  <a:t>i</a:t>
                </a:r>
                <a:r>
                  <a:rPr lang="hu-HU" dirty="0" smtClean="0"/>
                  <a:t>. játékos kiválasztott, ha csak nagyobb sorszámú játékossal játszott.</a:t>
                </a:r>
              </a:p>
              <a:p>
                <a:pPr marL="269875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kos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kiv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lasztott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=1, 2, …, 40)</m:t>
                      </m:r>
                    </m:oMath>
                  </m:oMathPara>
                </a14:m>
                <a:endParaRPr lang="hu-HU" dirty="0" smtClean="0"/>
              </a:p>
              <a:p>
                <a:pPr marL="269875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1600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160+40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                         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526914" cy="5606501"/>
              </a:xfrm>
              <a:blipFill>
                <a:blip r:embed="rId2"/>
                <a:stretch>
                  <a:fillRect l="-1072" t="-870" r="-11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Megjegyzés:</a:t>
                </a:r>
              </a:p>
              <a:p>
                <a:r>
                  <a:rPr lang="hu-HU" b="0" dirty="0" smtClean="0"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hu-HU" b="0" dirty="0" smtClean="0">
                    <a:ea typeface="Cambria Math" panose="02040503050406030204" pitchFamily="18" charset="0"/>
                  </a:rPr>
                  <a:t> eredmény tovább már nem javítható.</a:t>
                </a:r>
              </a:p>
              <a:p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b="0" dirty="0" smtClean="0">
                  <a:ea typeface="Cambria Math" panose="02040503050406030204" pitchFamily="18" charset="0"/>
                </a:endParaRPr>
              </a:p>
              <a:p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b="0" dirty="0" smtClean="0">
                  <a:ea typeface="Cambria Math" panose="02040503050406030204" pitchFamily="18" charset="0"/>
                </a:endParaRPr>
              </a:p>
              <a:p>
                <a:endParaRPr lang="hu-HU" dirty="0" smtClean="0">
                  <a:ea typeface="Cambria Math" panose="02040503050406030204" pitchFamily="18" charset="0"/>
                </a:endParaRPr>
              </a:p>
              <a:p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 smtClean="0">
                  <a:ea typeface="Cambria Math" panose="02040503050406030204" pitchFamily="18" charset="0"/>
                </a:endParaRPr>
              </a:p>
              <a:p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 smtClean="0">
                  <a:ea typeface="Cambria Math" panose="02040503050406030204" pitchFamily="18" charset="0"/>
                </a:endParaRPr>
              </a:p>
              <a:p>
                <a:r>
                  <a:rPr lang="hu-HU" dirty="0" smtClean="0">
                    <a:ea typeface="Cambria Math" panose="02040503050406030204" pitchFamily="18" charset="0"/>
                  </a:rPr>
                  <a:t>Minden csoportból legfeljebb 1 versenyző választható ki.</a:t>
                </a:r>
                <a:endParaRPr lang="hu-HU" b="0" dirty="0" smtClean="0">
                  <a:ea typeface="Cambria Math" panose="02040503050406030204" pitchFamily="18" charset="0"/>
                </a:endParaRP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13" y="1914523"/>
            <a:ext cx="1543050" cy="15144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63" y="1914523"/>
            <a:ext cx="1543050" cy="1514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3" y="1914523"/>
            <a:ext cx="1543050" cy="15144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3" y="1914524"/>
            <a:ext cx="1543050" cy="15144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09" y="3428998"/>
            <a:ext cx="1543050" cy="15144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59" y="3493470"/>
            <a:ext cx="1543050" cy="15144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3" y="3487291"/>
            <a:ext cx="1543050" cy="15144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3" y="3487292"/>
            <a:ext cx="15430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Fonyó Lajos</a:t>
            </a:r>
          </a:p>
          <a:p>
            <a:r>
              <a:rPr lang="hu-HU" sz="2000" dirty="0" smtClean="0"/>
              <a:t>Keszthelyi Vajda János Gimnázium</a:t>
            </a:r>
          </a:p>
          <a:p>
            <a:r>
              <a:rPr lang="hu-HU" sz="2000" dirty="0" smtClean="0"/>
              <a:t>fonyolajos@gmail.com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02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/>
              <a:lstStyle/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Megoldás: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;…;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hu-HU" i="0">
                            <a:latin typeface="Cambria Math" panose="02040503050406030204" pitchFamily="18" charset="0"/>
                          </a:rPr>
                          <m:t>vagy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1, 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fel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rt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msorozatok</m:t>
                        </m:r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Definiált műveletek: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  esetén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acc>
                          <m:accPr>
                            <m:chr m:val="̅"/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hu-HU" dirty="0" smtClean="0"/>
                  <a:t>, ahol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h𝑎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h𝑎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dirty="0" smtClean="0"/>
                  <a:t>   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Ha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⟹   </m:t>
                    </m:r>
                    <m:acc>
                      <m:accPr>
                        <m:chr m:val="̅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 feladat feltétele szerint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 esetén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6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740773"/>
              </a:xfrm>
            </p:spPr>
            <p:txBody>
              <a:bodyPr>
                <a:normAutofit/>
              </a:bodyPr>
              <a:lstStyle/>
              <a:p>
                <a:pPr marL="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tulajdonságai (részproblémák)</a:t>
                </a:r>
              </a:p>
              <a:p>
                <a:pPr marL="0" algn="just">
                  <a:spcBef>
                    <a:spcPts val="600"/>
                  </a:spcBef>
                </a:pPr>
                <a:r>
                  <a:rPr lang="hu-HU" dirty="0" smtClean="0"/>
                  <a:t>(1) Bármely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 esetén</a:t>
                </a:r>
              </a:p>
              <a:p>
                <a:pPr marL="452438" algn="just">
                  <a:spcBef>
                    <a:spcPts val="600"/>
                  </a:spcBef>
                </a:pPr>
                <a:r>
                  <a:rPr lang="hu-HU" dirty="0" smtClean="0"/>
                  <a:t>– 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relációk közül pontosan az egyik teljesül</a:t>
                </a:r>
              </a:p>
              <a:p>
                <a:pPr marL="452438" algn="just">
                  <a:spcBef>
                    <a:spcPts val="600"/>
                  </a:spcBef>
                </a:pPr>
                <a:r>
                  <a:rPr lang="hu-HU" dirty="0" smtClean="0"/>
                  <a:t>–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0=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0;0;…;0</m:t>
                        </m:r>
                      </m:e>
                    </m:d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  (triviális)</a:t>
                </a:r>
              </a:p>
              <a:p>
                <a:pPr marL="452438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hu-H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esetén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0;0;…;0</m:t>
                        </m:r>
                      </m:e>
                    </m:d>
                  </m:oMath>
                </a14:m>
                <a:r>
                  <a:rPr lang="hu-HU" dirty="0" smtClean="0"/>
                  <a:t>  (ellentmondás)</a:t>
                </a:r>
              </a:p>
              <a:p>
                <a:pPr marL="4927600" indent="-4475163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hu-HU" dirty="0" smtClean="0"/>
                  <a:t> pár,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i="1" dirty="0"/>
                  <a:t> </a:t>
                </a:r>
                <a:r>
                  <a:rPr lang="hu-HU" dirty="0" smtClean="0"/>
                  <a:t>és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hu-HU" dirty="0" smtClean="0"/>
                  <a:t> közül pontosan az egyik tartozik hozzá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-hoz</a:t>
                </a:r>
              </a:p>
              <a:p>
                <a:pPr algn="just">
                  <a:spcBef>
                    <a:spcPts val="600"/>
                  </a:spcBef>
                </a:pPr>
                <a:endParaRPr lang="hu-HU" dirty="0"/>
              </a:p>
              <a:p>
                <a:pPr marL="0" algn="just">
                  <a:spcBef>
                    <a:spcPts val="600"/>
                  </a:spcBef>
                </a:pPr>
                <a:r>
                  <a:rPr lang="hu-HU" dirty="0" smtClean="0"/>
                  <a:t>(2) Bármely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esetén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marL="452438" algn="just">
                  <a:spcBef>
                    <a:spcPts val="600"/>
                  </a:spcBef>
                </a:pPr>
                <a:r>
                  <a:rPr lang="hu-HU" dirty="0" smtClean="0"/>
                  <a:t>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, akkor  (1)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marL="452438" algn="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0;0;…;0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  <a:p>
                <a:pPr marL="452438" algn="r">
                  <a:spcBef>
                    <a:spcPts val="600"/>
                  </a:spcBef>
                </a:pPr>
                <a:r>
                  <a:rPr lang="hu-HU" dirty="0" smtClean="0"/>
                  <a:t>  </a:t>
                </a:r>
                <a:r>
                  <a:rPr lang="hu-HU" dirty="0"/>
                  <a:t>(ellentmondás</a:t>
                </a:r>
                <a:r>
                  <a:rPr lang="hu-HU" dirty="0" smtClean="0"/>
                  <a:t>)</a:t>
                </a:r>
              </a:p>
              <a:p>
                <a:pPr marL="452438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740773"/>
              </a:xfrm>
              <a:blipFill>
                <a:blip r:embed="rId2"/>
                <a:stretch>
                  <a:fillRect l="-1091" t="-849" r="-10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7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marL="0" algn="just">
                  <a:spcBef>
                    <a:spcPts val="600"/>
                  </a:spcBef>
                </a:pPr>
                <a:r>
                  <a:rPr lang="hu-HU" dirty="0" smtClean="0"/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p>
                              <m:sSupPr>
                                <m:ctrlP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hu-HU" dirty="0" smtClean="0"/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u-HU" dirty="0" smtClean="0"/>
                  <a:t> esetén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 jegyei között 1 db 1-es van, a többi jegye 0.</a:t>
                </a:r>
              </a:p>
              <a:p>
                <a:pPr marL="355600" algn="just">
                  <a:spcBef>
                    <a:spcPts val="600"/>
                  </a:spcBef>
                </a:pPr>
                <a:r>
                  <a:rPr lang="hu-HU" dirty="0" smtClean="0"/>
                  <a:t>(1), (2)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,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0;0;…;0</m:t>
                        </m:r>
                      </m:e>
                    </m:d>
                  </m:oMath>
                </a14:m>
                <a:endParaRPr lang="hu-HU" dirty="0" smtClean="0"/>
              </a:p>
              <a:p>
                <a:pPr marL="355600" algn="just">
                  <a:spcBef>
                    <a:spcPts val="600"/>
                  </a:spcBef>
                </a:pPr>
                <a:r>
                  <a:rPr lang="hu-HU" dirty="0" smtClean="0"/>
                  <a:t>Ha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nek</a:t>
                </a:r>
                <a:r>
                  <a:rPr lang="hu-HU" dirty="0" smtClean="0"/>
                  <a:t> legalább két jegye 1-es 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</a:t>
                </a:r>
                <a:endParaRPr lang="hu-HU" dirty="0" smtClean="0"/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minden elemének ugyanezen legalább két jegye 1-es  </a:t>
                </a:r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dirty="0" smtClean="0"/>
                  <a:t>   (ellentmondás)</a:t>
                </a:r>
              </a:p>
              <a:p>
                <a:pPr algn="just">
                  <a:spcBef>
                    <a:spcPts val="600"/>
                  </a:spcBef>
                </a:pPr>
                <a:endParaRPr lang="hu-HU" dirty="0"/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Visszatérés az eredeti problémára:</a:t>
                </a:r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. jegye 1-es, a többi 0</a:t>
                </a:r>
              </a:p>
              <a:p>
                <a:pPr marL="981075" indent="-625475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  Létezik olyan egyértelmű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pozitív egész, melyre minden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beli</a:t>
                </a:r>
                <a:r>
                  <a:rPr lang="hu-HU" dirty="0" smtClean="0"/>
                  <a:t> sorozat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. jegye 1-es.</a:t>
                </a:r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l="-1091" t="-978" r="-10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0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Megfeleltetési módszerek</a:t>
            </a:r>
            <a:br>
              <a:rPr lang="hu-HU" dirty="0" smtClean="0"/>
            </a:br>
            <a:r>
              <a:rPr lang="hu-HU" dirty="0" smtClean="0"/>
              <a:t>Párosítási módszer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4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Párosítási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7517" y="1155032"/>
            <a:ext cx="7834964" cy="5419504"/>
          </a:xfrm>
        </p:spPr>
        <p:txBody>
          <a:bodyPr>
            <a:normAutofit/>
          </a:bodyPr>
          <a:lstStyle/>
          <a:p>
            <a:pPr algn="just"/>
            <a:endParaRPr lang="hu-HU" dirty="0" smtClean="0"/>
          </a:p>
          <a:p>
            <a:pPr algn="just"/>
            <a:r>
              <a:rPr lang="hu-HU" dirty="0" smtClean="0"/>
              <a:t>Bizonyos szabályok szerint párosítjuk a kombinatorikai elemeket, és így sok számítás egyszerűbbé válik.</a:t>
            </a:r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91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90888" y="1309036"/>
                <a:ext cx="8065971" cy="52655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Legyen </a:t>
                </a:r>
                <a:r>
                  <a:rPr lang="hu-HU" i="1" dirty="0" smtClean="0"/>
                  <a:t>M</a:t>
                </a:r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={1; 2; …;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u-HU" dirty="0" smtClean="0"/>
                  <a:t> halmaznak egy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elemű részhalmaza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u-HU" dirty="0" smtClean="0"/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Tegyük fel, hogy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 elemei csökkenő sorrendbe vannak rendezve, azaz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dirty="0" smtClean="0"/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dirty="0" smtClean="0"/>
                  <a:t> kifejezést nevezzük az M halmaz alternáló összegének. 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(Például az {9; 6; 4; 2; 1} halmaz alternáló összege 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9−6+4−2+1=6</m:t>
                    </m:r>
                  </m:oMath>
                </a14:m>
                <a:r>
                  <a:rPr lang="hu-HU" dirty="0" smtClean="0"/>
                  <a:t>, az {5} halmazé 5, az üres halmazé 0.)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Milyen értéket kapunk, ha </a:t>
                </a:r>
                <a:r>
                  <a:rPr lang="hu-HU" i="1" dirty="0" smtClean="0"/>
                  <a:t>I</a:t>
                </a:r>
                <a:r>
                  <a:rPr lang="hu-HU" dirty="0" smtClean="0"/>
                  <a:t> összes részhalmazának alternáló összegét összeadjuk?</a:t>
                </a:r>
              </a:p>
              <a:p>
                <a:pPr algn="just"/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888" y="1309036"/>
                <a:ext cx="8065971" cy="5265500"/>
              </a:xfrm>
              <a:blipFill>
                <a:blip r:embed="rId2"/>
                <a:stretch>
                  <a:fillRect t="-926" r="-1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0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Megoldás:</a:t>
                </a:r>
              </a:p>
              <a:p>
                <a:pPr algn="just"/>
                <a:r>
                  <a:rPr lang="hu-HU" i="1" dirty="0" smtClean="0"/>
                  <a:t>I</a:t>
                </a:r>
                <a:r>
                  <a:rPr lang="hu-HU" dirty="0" smtClean="0"/>
                  <a:t> részhalmazainak osztályai:</a:t>
                </a:r>
              </a:p>
              <a:p>
                <a:pPr algn="just"/>
                <a:r>
                  <a:rPr lang="hu-HU" dirty="0" smtClean="0"/>
                  <a:t>– tartalmazzák az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számot,</a:t>
                </a:r>
              </a:p>
              <a:p>
                <a:pPr algn="just"/>
                <a:r>
                  <a:rPr lang="hu-HU" dirty="0" smtClean="0"/>
                  <a:t>– nem tartalmazzák az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számot.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Az egymáshoz párosított halmazok a két osztályból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u-HU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hu-HU" dirty="0" smtClean="0"/>
                  <a:t>Az alternáló összegeket összeadva:</a:t>
                </a:r>
              </a:p>
              <a:p>
                <a:pPr algn="just">
                  <a:spcBef>
                    <a:spcPts val="18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 halmazpárok száma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dirty="0" smtClean="0"/>
                  <a:t>,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 keresett összeg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dirty="0" smtClean="0"/>
                  <a:t>.</a:t>
                </a:r>
              </a:p>
              <a:p>
                <a:pPr algn="just"/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6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Megfeleltetési módszerek </a:t>
            </a:r>
            <a:r>
              <a:rPr lang="hu-HU" dirty="0" err="1"/>
              <a:t>Leképezési</a:t>
            </a:r>
            <a:r>
              <a:rPr lang="hu-HU" dirty="0"/>
              <a:t> </a:t>
            </a:r>
            <a:r>
              <a:rPr lang="hu-HU" dirty="0" smtClean="0"/>
              <a:t>módszer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9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534527" cy="710775"/>
          </a:xfrm>
        </p:spPr>
        <p:txBody>
          <a:bodyPr>
            <a:normAutofit/>
          </a:bodyPr>
          <a:lstStyle/>
          <a:p>
            <a:r>
              <a:rPr lang="hu-HU" dirty="0" smtClean="0"/>
              <a:t>Kombinatorikai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8265" y="968035"/>
            <a:ext cx="8037096" cy="5756038"/>
          </a:xfrm>
        </p:spPr>
        <p:txBody>
          <a:bodyPr>
            <a:normAutofit/>
          </a:bodyPr>
          <a:lstStyle/>
          <a:p>
            <a:r>
              <a:rPr lang="hu-HU" dirty="0" smtClean="0"/>
              <a:t>– Osztályozás</a:t>
            </a:r>
          </a:p>
          <a:p>
            <a:pPr marL="355600" indent="-246063"/>
            <a:r>
              <a:rPr lang="hu-HU" dirty="0" smtClean="0"/>
              <a:t>– </a:t>
            </a:r>
            <a:r>
              <a:rPr lang="hu-HU" dirty="0"/>
              <a:t>Frakcionált </a:t>
            </a:r>
            <a:r>
              <a:rPr lang="hu-HU" dirty="0" smtClean="0"/>
              <a:t>lépések</a:t>
            </a:r>
          </a:p>
          <a:p>
            <a:pPr marL="355600" indent="-246063"/>
            <a:r>
              <a:rPr lang="hu-HU" dirty="0" smtClean="0"/>
              <a:t>– Párosítás</a:t>
            </a:r>
          </a:p>
          <a:p>
            <a:pPr marL="355600" indent="-246063"/>
            <a:r>
              <a:rPr lang="hu-HU" dirty="0" smtClean="0"/>
              <a:t>– </a:t>
            </a:r>
            <a:r>
              <a:rPr lang="hu-HU" dirty="0" err="1" smtClean="0"/>
              <a:t>Leképezési</a:t>
            </a:r>
            <a:r>
              <a:rPr lang="hu-HU" dirty="0" smtClean="0"/>
              <a:t> módszer</a:t>
            </a:r>
          </a:p>
          <a:p>
            <a:pPr marL="355600" indent="-246063"/>
            <a:r>
              <a:rPr lang="hu-HU" dirty="0" smtClean="0"/>
              <a:t>– </a:t>
            </a:r>
            <a:r>
              <a:rPr lang="hu-HU" dirty="0"/>
              <a:t>Kettős összeszámlálás</a:t>
            </a:r>
            <a:endParaRPr lang="hu-HU" dirty="0" smtClean="0"/>
          </a:p>
          <a:p>
            <a:pPr marL="355600" indent="-246063"/>
            <a:r>
              <a:rPr lang="hu-HU" dirty="0" smtClean="0"/>
              <a:t>– Rekurziós módszer</a:t>
            </a:r>
          </a:p>
          <a:p>
            <a:pPr marL="355600" indent="-246063"/>
            <a:r>
              <a:rPr lang="hu-HU" dirty="0" smtClean="0"/>
              <a:t>– Kiértékelés színekkel</a:t>
            </a:r>
          </a:p>
          <a:p>
            <a:pPr marL="355600" indent="-246063"/>
            <a:r>
              <a:rPr lang="hu-HU" dirty="0" smtClean="0"/>
              <a:t>– Kiértékelés számokkal</a:t>
            </a:r>
          </a:p>
          <a:p>
            <a:pPr marL="355600" indent="-246063"/>
            <a:r>
              <a:rPr lang="hu-HU" dirty="0" smtClean="0"/>
              <a:t>– Lehetetlenre visszavezetés</a:t>
            </a:r>
          </a:p>
          <a:p>
            <a:pPr marL="355600" indent="-246063"/>
            <a:r>
              <a:rPr lang="hu-HU" dirty="0" smtClean="0"/>
              <a:t>– Szélső helyzetből kiindulás</a:t>
            </a:r>
          </a:p>
          <a:p>
            <a:pPr marL="355600" indent="-246063"/>
            <a:r>
              <a:rPr lang="hu-HU" dirty="0" smtClean="0"/>
              <a:t>– Helyi kiigazítás</a:t>
            </a:r>
          </a:p>
          <a:p>
            <a:pPr marL="355600" indent="-246063"/>
            <a:r>
              <a:rPr lang="hu-HU" dirty="0" smtClean="0"/>
              <a:t>– Konstrukciós módszer</a:t>
            </a:r>
          </a:p>
          <a:p>
            <a:pPr marL="355600" indent="-246063"/>
            <a:r>
              <a:rPr lang="hu-HU" dirty="0" smtClean="0"/>
              <a:t>– </a:t>
            </a:r>
            <a:r>
              <a:rPr lang="hu-HU" dirty="0"/>
              <a:t>Valószínűségi </a:t>
            </a:r>
            <a:r>
              <a:rPr lang="hu-HU" dirty="0" smtClean="0"/>
              <a:t>módszer</a:t>
            </a:r>
          </a:p>
          <a:p>
            <a:pPr marL="355600" indent="-246063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88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534527" cy="710775"/>
          </a:xfrm>
        </p:spPr>
        <p:txBody>
          <a:bodyPr>
            <a:normAutofit/>
          </a:bodyPr>
          <a:lstStyle/>
          <a:p>
            <a:r>
              <a:rPr lang="hu-HU" dirty="0" err="1" smtClean="0"/>
              <a:t>Leképezési</a:t>
            </a:r>
            <a:r>
              <a:rPr lang="hu-HU" dirty="0" smtClean="0"/>
              <a:t> módszer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756038"/>
              </a:xfrm>
            </p:spPr>
            <p:txBody>
              <a:bodyPr>
                <a:normAutofit/>
              </a:bodyPr>
              <a:lstStyle/>
              <a:p>
                <a:pPr marL="0"/>
                <a:r>
                  <a:rPr lang="hu-HU" b="0" dirty="0" smtClean="0"/>
                  <a:t>Elméleti háttér: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hu-HU" b="0" dirty="0" smtClean="0"/>
                  <a:t>  egy </a:t>
                </a:r>
                <a:r>
                  <a:rPr lang="hu-HU" b="0" dirty="0" err="1" smtClean="0"/>
                  <a:t>leképezés</a:t>
                </a:r>
                <a:r>
                  <a:rPr lang="hu-HU" b="0" dirty="0" smtClean="0"/>
                  <a:t> </a:t>
                </a:r>
                <a:r>
                  <a:rPr lang="hu-HU" b="0" dirty="0" smtClean="0"/>
                  <a:t>két véges halmaz között</a:t>
                </a:r>
              </a:p>
              <a:p>
                <a:pPr marL="355600" indent="-246063"/>
                <a:r>
                  <a:rPr lang="hu-HU" b="0" dirty="0" smtClean="0"/>
                  <a:t>– Ha </a:t>
                </a:r>
                <a:r>
                  <a:rPr lang="hu-HU" b="0" i="1" dirty="0" smtClean="0"/>
                  <a:t>f</a:t>
                </a:r>
                <a:r>
                  <a:rPr lang="hu-HU" b="0" dirty="0" smtClean="0"/>
                  <a:t> </a:t>
                </a:r>
                <a:r>
                  <a:rPr lang="hu-HU" b="0" dirty="0" err="1" smtClean="0"/>
                  <a:t>injektív</a:t>
                </a:r>
                <a:r>
                  <a:rPr lang="hu-HU" b="0" dirty="0" smtClean="0"/>
                  <a:t> [bármely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u-HU" b="0" dirty="0" smtClean="0"/>
                  <a:t> esetén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b="0" dirty="0" smtClean="0"/>
                  <a:t>]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d>
                      <m:dPr>
                        <m:begChr m:val="|"/>
                        <m:endChr m:val="|"/>
                        <m:ctrlP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pPr marL="355600" indent="-246063"/>
                <a:r>
                  <a:rPr lang="hu-HU" dirty="0" smtClean="0"/>
                  <a:t>– </a:t>
                </a:r>
                <a:r>
                  <a:rPr lang="hu-HU" dirty="0"/>
                  <a:t>Ha </a:t>
                </a:r>
                <a:r>
                  <a:rPr lang="hu-HU" i="1" dirty="0"/>
                  <a:t>f</a:t>
                </a:r>
                <a:r>
                  <a:rPr lang="hu-HU" dirty="0"/>
                  <a:t> </a:t>
                </a:r>
                <a:r>
                  <a:rPr lang="hu-HU" dirty="0" err="1" smtClean="0"/>
                  <a:t>szürjektív</a:t>
                </a:r>
                <a:r>
                  <a:rPr lang="hu-HU" dirty="0" smtClean="0"/>
                  <a:t> </a:t>
                </a:r>
                <a:r>
                  <a:rPr lang="hu-HU" dirty="0"/>
                  <a:t>[bármely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hez</a:t>
                </a:r>
                <a:r>
                  <a:rPr lang="hu-HU" dirty="0" smtClean="0"/>
                  <a:t> létezik olyan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hu-HU" dirty="0" smtClean="0"/>
                  <a:t>, hogy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u-HU" dirty="0"/>
                  <a:t>]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d>
                      <m:dPr>
                        <m:begChr m:val="|"/>
                        <m:endChr m:val="|"/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pPr marL="355600" indent="-246063"/>
                <a:r>
                  <a:rPr lang="hu-HU" dirty="0" smtClean="0"/>
                  <a:t>– </a:t>
                </a:r>
                <a:r>
                  <a:rPr lang="hu-HU" dirty="0"/>
                  <a:t>Ha </a:t>
                </a:r>
                <a:r>
                  <a:rPr lang="hu-HU" i="1" dirty="0"/>
                  <a:t>f</a:t>
                </a:r>
                <a:r>
                  <a:rPr lang="hu-HU" dirty="0"/>
                  <a:t> </a:t>
                </a:r>
                <a:r>
                  <a:rPr lang="hu-HU" dirty="0" smtClean="0"/>
                  <a:t>bijektív [kölcsönösen egyértelmű]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d>
                      <m:dPr>
                        <m:begChr m:val="|"/>
                        <m:endChr m:val="|"/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endParaRPr lang="hu-HU" dirty="0" smtClean="0"/>
              </a:p>
              <a:p>
                <a:pPr marL="0"/>
                <a:r>
                  <a:rPr lang="hu-HU" dirty="0" smtClean="0"/>
                  <a:t>Felhasználás:</a:t>
                </a:r>
              </a:p>
              <a:p>
                <a:pPr algn="just"/>
                <a:r>
                  <a:rPr lang="hu-HU" dirty="0" smtClean="0"/>
                  <a:t>Nehezen megszámolható </a:t>
                </a:r>
                <a:r>
                  <a:rPr lang="hu-HU" i="1" dirty="0" smtClean="0"/>
                  <a:t>M</a:t>
                </a:r>
                <a:r>
                  <a:rPr lang="hu-HU" dirty="0" smtClean="0"/>
                  <a:t> halmaz elemszáma helyett a vele bijektív </a:t>
                </a:r>
                <a:r>
                  <a:rPr lang="hu-HU" dirty="0" err="1" smtClean="0"/>
                  <a:t>leképezésben</a:t>
                </a:r>
                <a:r>
                  <a:rPr lang="hu-HU" dirty="0" smtClean="0"/>
                  <a:t> álló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halmaz elemszámát határozzuk meg.</a:t>
                </a:r>
              </a:p>
              <a:p>
                <a:pPr algn="just"/>
                <a:r>
                  <a:rPr lang="hu-HU" dirty="0" smtClean="0"/>
                  <a:t>Egyenlőtlenségek bizonyítására </a:t>
                </a:r>
                <a:r>
                  <a:rPr lang="hu-HU" dirty="0" err="1" smtClean="0"/>
                  <a:t>szürjektív</a:t>
                </a:r>
                <a:r>
                  <a:rPr lang="hu-HU" dirty="0" smtClean="0"/>
                  <a:t> vagy </a:t>
                </a:r>
                <a:r>
                  <a:rPr lang="hu-HU" dirty="0" err="1" smtClean="0"/>
                  <a:t>injektív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leképezést</a:t>
                </a:r>
                <a:r>
                  <a:rPr lang="hu-HU" dirty="0" smtClean="0"/>
                  <a:t> hozunk létre.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756038"/>
              </a:xfrm>
              <a:blipFill>
                <a:blip r:embed="rId2"/>
                <a:stretch>
                  <a:fillRect l="-1047" t="-847"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8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011" y="968035"/>
            <a:ext cx="8393230" cy="5606501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Egy </a:t>
            </a:r>
            <a:r>
              <a:rPr lang="hu-HU" i="1" dirty="0" smtClean="0"/>
              <a:t>n</a:t>
            </a:r>
            <a:r>
              <a:rPr lang="hu-HU" dirty="0" smtClean="0"/>
              <a:t> oldalú szabályos háromszöget az ábra szerint felosztottunk egység oldalú kis háromszögekre. Határozzuk meg az ábrán látható egység oldalú rombuszok számát!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35" y="2498155"/>
            <a:ext cx="3512720" cy="30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254" y="968035"/>
            <a:ext cx="8941868" cy="5606501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Megoldás:</a:t>
            </a:r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r>
              <a:rPr lang="hu-HU" i="1" dirty="0" smtClean="0"/>
              <a:t>BC</a:t>
            </a:r>
            <a:r>
              <a:rPr lang="hu-HU" dirty="0" smtClean="0"/>
              <a:t>-</a:t>
            </a:r>
            <a:r>
              <a:rPr lang="hu-HU" dirty="0" err="1" smtClean="0"/>
              <a:t>vel</a:t>
            </a:r>
            <a:r>
              <a:rPr lang="hu-HU" dirty="0" smtClean="0"/>
              <a:t> nem párhuzamos oldalú rombuszokat vizsgálunk</a:t>
            </a:r>
          </a:p>
          <a:p>
            <a:pPr algn="just"/>
            <a:r>
              <a:rPr lang="hu-HU" i="1" dirty="0" smtClean="0"/>
              <a:t>AB’C’ </a:t>
            </a:r>
            <a:r>
              <a:rPr lang="hu-HU" dirty="0" smtClean="0"/>
              <a:t> </a:t>
            </a:r>
            <a:r>
              <a:rPr lang="hu-HU" i="1" dirty="0" smtClean="0"/>
              <a:t>n</a:t>
            </a:r>
            <a:r>
              <a:rPr lang="hu-HU" dirty="0" smtClean="0"/>
              <a:t>+1 oldalú szabályos háromszög</a:t>
            </a:r>
            <a:endParaRPr lang="hu-HU" dirty="0"/>
          </a:p>
          <a:p>
            <a:pPr algn="just"/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69" y="968035"/>
            <a:ext cx="5259073" cy="4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r>
                  <a:rPr lang="hu-HU" i="1" dirty="0" smtClean="0"/>
                  <a:t>f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: Rombuszok </a:t>
                </a:r>
                <a:r>
                  <a:rPr lang="hu-HU" dirty="0" smtClean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+1; 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+1)</m:t>
                    </m:r>
                  </m:oMath>
                </a14:m>
                <a:endParaRPr lang="hu-HU" dirty="0" smtClean="0">
                  <a:sym typeface="Symbol" panose="05050102010706020507" pitchFamily="18" charset="2"/>
                </a:endParaRPr>
              </a:p>
              <a:p>
                <a:pPr algn="just"/>
                <a:r>
                  <a:rPr lang="hu-HU" b="0" dirty="0" smtClean="0"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+1&lt;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+1≤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r>
                  <a:rPr lang="hu-HU" dirty="0" smtClean="0"/>
                  <a:t>  bijektív </a:t>
                </a:r>
                <a:r>
                  <a:rPr lang="hu-HU" dirty="0" err="1" smtClean="0"/>
                  <a:t>leképezés</a:t>
                </a:r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r>
                  <a:rPr lang="hu-HU" i="1" dirty="0" smtClean="0"/>
                  <a:t>f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+1;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+1)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+1;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hu-HU" dirty="0">
                  <a:sym typeface="Symbol" panose="05050102010706020507" pitchFamily="18" charset="2"/>
                </a:endParaRPr>
              </a:p>
              <a:p>
                <a:pPr algn="just"/>
                <a:r>
                  <a:rPr lang="hu-HU" b="0" dirty="0" smtClean="0"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+1&lt; 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hu-HU" dirty="0"/>
                  <a:t>  bijektív </a:t>
                </a:r>
                <a:r>
                  <a:rPr lang="hu-HU" dirty="0" err="1"/>
                  <a:t>leképezés</a:t>
                </a:r>
                <a:endParaRPr lang="hu-HU" dirty="0"/>
              </a:p>
              <a:p>
                <a:pPr algn="just"/>
                <a:endParaRPr lang="hu-HU" dirty="0"/>
              </a:p>
              <a:p>
                <a:pPr algn="just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hu-HU" i="1" dirty="0" smtClean="0"/>
                  <a:t> BC</a:t>
                </a:r>
                <a:r>
                  <a:rPr lang="hu-HU" dirty="0" smtClean="0"/>
                  <a:t>-vel nem párhuzamos oldalú rombuszok száma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hu-HU" i="1" dirty="0" smtClean="0"/>
                  <a:t> </a:t>
                </a:r>
                <a:r>
                  <a:rPr lang="hu-HU" dirty="0" smtClean="0"/>
                  <a:t>összes egység oldalú szabályos háromszög 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36" y="1114229"/>
            <a:ext cx="6409423" cy="7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012" y="1299411"/>
            <a:ext cx="8152599" cy="527512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hu-HU" dirty="0" smtClean="0"/>
              <a:t>Az </a:t>
            </a:r>
            <a:r>
              <a:rPr lang="hu-HU" i="1" dirty="0" smtClean="0"/>
              <a:t>M</a:t>
            </a:r>
            <a:r>
              <a:rPr lang="hu-HU" dirty="0" smtClean="0"/>
              <a:t> halmaz 48 olyan különböző pozitív egész számból áll, amelyek prímosztói kisebbek 30-nál.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Bizonyítsuk be, hogy van közöttük 4 különböző egész szám, melyek szorzata négyzetszám!</a:t>
            </a:r>
          </a:p>
          <a:p>
            <a:pPr algn="r">
              <a:spcBef>
                <a:spcPts val="1200"/>
              </a:spcBef>
            </a:pPr>
            <a:r>
              <a:rPr lang="hu-HU" dirty="0" smtClean="0"/>
              <a:t>(Moszkvai Matematikai Olimpia, 1986)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4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hu-HU" dirty="0" smtClean="0"/>
                  <a:t>Megoldás:</a:t>
                </a:r>
              </a:p>
              <a:p>
                <a:pPr algn="just"/>
                <a:r>
                  <a:rPr lang="hu-HU" dirty="0" smtClean="0"/>
                  <a:t>A 30-nál kisebb prímszámok:</a:t>
                </a:r>
              </a:p>
              <a:p>
                <a:pPr marL="452438"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u-HU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hu-HU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hu-HU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hu-HU" dirty="0" smtClean="0"/>
                  <a:t>,</a:t>
                </a:r>
              </a:p>
              <a:p>
                <a:pPr marL="452438"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Sup>
                          <m:sSubSup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=0, 1  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=1, 2, …, 10</m:t>
                        </m:r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i="1" dirty="0" smtClean="0"/>
                  <a:t>X</a:t>
                </a:r>
                <a:r>
                  <a:rPr lang="hu-HU" dirty="0" smtClean="0"/>
                  <a:t>: </a:t>
                </a:r>
                <a:r>
                  <a:rPr lang="hu-HU" i="1" dirty="0" smtClean="0"/>
                  <a:t>M</a:t>
                </a:r>
                <a:r>
                  <a:rPr lang="hu-HU" dirty="0" smtClean="0"/>
                  <a:t> kételemű részhalmazainak osztálya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Bármely {</a:t>
                </a:r>
                <a:r>
                  <a:rPr lang="hu-HU" i="1" dirty="0" smtClean="0"/>
                  <a:t>a</a:t>
                </a:r>
                <a:r>
                  <a:rPr lang="hu-HU" dirty="0" smtClean="0"/>
                  <a:t>; </a:t>
                </a:r>
                <a:r>
                  <a:rPr lang="hu-HU" i="1" dirty="0" smtClean="0"/>
                  <a:t>b</a:t>
                </a:r>
                <a:r>
                  <a:rPr lang="hu-HU" dirty="0" smtClean="0"/>
                  <a:t>}</a:t>
                </a:r>
                <a:r>
                  <a:rPr lang="hu-HU" dirty="0" smtClean="0">
                    <a:sym typeface="Symbol" panose="05050102010706020507" pitchFamily="18" charset="2"/>
                  </a:rPr>
                  <a:t></a:t>
                </a:r>
                <a:r>
                  <a:rPr lang="hu-HU" i="1" dirty="0" smtClean="0">
                    <a:sym typeface="Symbol" panose="05050102010706020507" pitchFamily="18" charset="2"/>
                  </a:rPr>
                  <a:t>X</a:t>
                </a:r>
                <a:r>
                  <a:rPr lang="hu-HU" dirty="0" smtClean="0">
                    <a:sym typeface="Symbol" panose="05050102010706020507" pitchFamily="18" charset="2"/>
                  </a:rPr>
                  <a:t> esetén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hu-HU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hu-HU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i="1" dirty="0" err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=1128  &gt;   </m:t>
                      </m:r>
                      <m:d>
                        <m:dPr>
                          <m:begChr m:val="|"/>
                          <m:endChr m:val="|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hu-HU" b="0" dirty="0" smtClean="0"/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a </a:t>
                </a:r>
                <a:r>
                  <a:rPr lang="hu-HU" dirty="0" err="1" smtClean="0"/>
                  <a:t>leképezés</a:t>
                </a:r>
                <a:r>
                  <a:rPr lang="hu-HU" dirty="0" smtClean="0"/>
                  <a:t> nem </a:t>
                </a:r>
                <a:r>
                  <a:rPr lang="hu-HU" dirty="0" err="1" smtClean="0"/>
                  <a:t>injektív</a:t>
                </a:r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1522" b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hu-HU" i="1" dirty="0" smtClean="0"/>
                  <a:t>a</a:t>
                </a:r>
                <a:r>
                  <a:rPr lang="hu-HU" dirty="0" smtClean="0"/>
                  <a:t>) </a:t>
                </a:r>
                <a:r>
                  <a:rPr lang="hu-HU" i="1" dirty="0" smtClean="0"/>
                  <a:t>a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b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c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d</a:t>
                </a:r>
                <a:r>
                  <a:rPr lang="hu-HU" dirty="0" smtClean="0"/>
                  <a:t> páronként különbözőek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hu-HU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r>
                                <a:rPr lang="hu-H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  <m:r>
                                <a:rPr lang="hu-H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algn="just">
                  <a:spcBef>
                    <a:spcPts val="600"/>
                  </a:spcBef>
                </a:pPr>
                <a:endParaRPr lang="hu-HU" i="1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hu-HU" i="1" dirty="0" smtClean="0"/>
                  <a:t>b</a:t>
                </a:r>
                <a:r>
                  <a:rPr lang="hu-HU" dirty="0" smtClean="0"/>
                  <a:t>) </a:t>
                </a:r>
                <a:r>
                  <a:rPr lang="hu-HU" dirty="0"/>
                  <a:t>{</a:t>
                </a:r>
                <a:r>
                  <a:rPr lang="hu-HU" i="1" dirty="0"/>
                  <a:t>a</a:t>
                </a:r>
                <a:r>
                  <a:rPr lang="hu-HU" dirty="0"/>
                  <a:t>; </a:t>
                </a:r>
                <a:r>
                  <a:rPr lang="hu-HU" i="1" dirty="0"/>
                  <a:t>b</a:t>
                </a:r>
                <a:r>
                  <a:rPr lang="hu-HU" dirty="0" smtClean="0"/>
                  <a:t>}, {</a:t>
                </a:r>
                <a:r>
                  <a:rPr lang="hu-HU" i="1" dirty="0" smtClean="0"/>
                  <a:t>c</a:t>
                </a:r>
                <a:r>
                  <a:rPr lang="hu-HU" dirty="0" smtClean="0"/>
                  <a:t>; </a:t>
                </a:r>
                <a:r>
                  <a:rPr lang="hu-HU" i="1" dirty="0" smtClean="0"/>
                  <a:t>d</a:t>
                </a:r>
                <a:r>
                  <a:rPr lang="hu-HU" dirty="0" smtClean="0"/>
                  <a:t>} halmazokban két egyenlő szám van</a:t>
                </a:r>
              </a:p>
              <a:p>
                <a:pPr marL="355600" algn="just">
                  <a:spcBef>
                    <a:spcPts val="600"/>
                  </a:spcBef>
                </a:pPr>
                <a:r>
                  <a:rPr lang="hu-HU" dirty="0" smtClean="0"/>
                  <a:t>Tegyük fel, hogy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hu-HU" dirty="0" smtClean="0"/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𝑎𝑏𝑐𝑑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𝑎𝑐</m:t>
                    </m:r>
                    <m:sSup>
                      <m:sSup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 smtClean="0"/>
                  <a:t>  négyzetszám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 smtClean="0"/>
                  <a:t>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hu-HU" dirty="0" smtClean="0"/>
                  <a:t> négyzetszám</a:t>
                </a:r>
                <a:endParaRPr lang="hu-HU" dirty="0"/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hu-HU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46</m:t>
                    </m:r>
                  </m:oMath>
                </a14:m>
                <a:endParaRPr lang="hu-HU" dirty="0" smtClean="0"/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u-HU" dirty="0" smtClean="0"/>
                  <a:t> kételemű részhalmazainak osztálya</a:t>
                </a:r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</a:p>
              <a:p>
                <a:pPr marL="355600"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035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  &gt;   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hu-HU" dirty="0"/>
              </a:p>
              <a:p>
                <a:pPr marL="355600"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a </a:t>
                </a:r>
                <a:r>
                  <a:rPr lang="hu-HU" dirty="0" err="1"/>
                  <a:t>leképezés</a:t>
                </a:r>
                <a:r>
                  <a:rPr lang="hu-HU" dirty="0"/>
                  <a:t> </a:t>
                </a:r>
                <a:r>
                  <a:rPr lang="hu-HU" dirty="0" smtClean="0"/>
                  <a:t>ismét nem </a:t>
                </a:r>
                <a:r>
                  <a:rPr lang="hu-HU" dirty="0" err="1" smtClean="0"/>
                  <a:t>injektív</a:t>
                </a:r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1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1800"/>
                  </a:spcBef>
                </a:pPr>
                <a:r>
                  <a:rPr lang="hu-HU" i="1" dirty="0" smtClean="0"/>
                  <a:t>b</a:t>
                </a:r>
                <a:r>
                  <a:rPr lang="hu-HU" dirty="0" smtClean="0"/>
                  <a:t>1)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marL="355600" algn="just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hu-HU" dirty="0" smtClean="0"/>
                  <a:t>Ha </a:t>
                </a:r>
                <a:r>
                  <a:rPr lang="hu-HU" i="1" dirty="0" smtClean="0"/>
                  <a:t>a’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b’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c’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d’</a:t>
                </a:r>
                <a:r>
                  <a:rPr lang="hu-HU" dirty="0" smtClean="0"/>
                  <a:t> </a:t>
                </a:r>
                <a:r>
                  <a:rPr lang="hu-HU" dirty="0"/>
                  <a:t>páronként </a:t>
                </a:r>
                <a:r>
                  <a:rPr lang="hu-HU" dirty="0" smtClean="0"/>
                  <a:t>különbözőek</a:t>
                </a:r>
                <a:endParaRPr lang="hu-HU" dirty="0"/>
              </a:p>
              <a:p>
                <a:pPr marL="355600" algn="just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hu-HU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hu-H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hu-H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hu-HU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marL="355600" algn="just">
                  <a:spcBef>
                    <a:spcPts val="1800"/>
                  </a:spcBef>
                </a:pPr>
                <a:r>
                  <a:rPr lang="hu-HU" dirty="0" smtClean="0"/>
                  <a:t>Pl.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 smtClean="0"/>
                  <a:t>  esetén</a:t>
                </a:r>
                <a:endParaRPr lang="hu-HU" dirty="0"/>
              </a:p>
              <a:p>
                <a:pPr marL="355600" algn="just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/>
                  <a:t>  négyzetszám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négyzetszám   </a:t>
                </a:r>
              </a:p>
              <a:p>
                <a:pPr marL="355600" algn="just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dirty="0"/>
                  <a:t> 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/>
                  <a:t> négyzetszám</a:t>
                </a:r>
              </a:p>
              <a:p>
                <a:pPr algn="just"/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9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46509" y="968035"/>
                <a:ext cx="8354730" cy="5606501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1200"/>
                  </a:spcBef>
                </a:pPr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Egy körön kijelölünk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hu-HU" dirty="0" smtClean="0"/>
                  <a:t>) darab pontot, és közülük bármely kettőt összekötjük egy egyenes szakasszal. Tudjuk, hogy a megadott szakaszok közül semelyik három nem halad át a kör ugyanazon belső pontján. Így bármely három szakasz, amelyik páronként metszi egymást, meghatároz egy háromszöget.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Adjuk meg a szakaszok által meghatározott háromszögek számát!</a:t>
                </a:r>
              </a:p>
              <a:p>
                <a:pPr algn="r">
                  <a:spcBef>
                    <a:spcPts val="1200"/>
                  </a:spcBef>
                </a:pPr>
                <a:endParaRPr lang="hu-HU" dirty="0" smtClean="0"/>
              </a:p>
              <a:p>
                <a:pPr algn="r">
                  <a:spcBef>
                    <a:spcPts val="1200"/>
                  </a:spcBef>
                </a:pPr>
                <a:r>
                  <a:rPr lang="hu-HU" dirty="0" smtClean="0"/>
                  <a:t>(Kínai IMO csapat tréning)</a:t>
                </a:r>
                <a:endParaRPr lang="hu-HU" dirty="0"/>
              </a:p>
              <a:p>
                <a:pPr algn="just">
                  <a:spcBef>
                    <a:spcPts val="1200"/>
                  </a:spcBef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509" y="968035"/>
                <a:ext cx="8354730" cy="5606501"/>
              </a:xfrm>
              <a:blipFill>
                <a:blip r:embed="rId2"/>
                <a:stretch>
                  <a:fillRect r="-10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Megoldás:</a:t>
                </a:r>
              </a:p>
              <a:p>
                <a:pPr algn="just"/>
                <a:r>
                  <a:rPr lang="hu-HU" dirty="0" smtClean="0"/>
                  <a:t>Körön levő pontok: külső pontok</a:t>
                </a:r>
              </a:p>
              <a:p>
                <a:pPr algn="just"/>
                <a:r>
                  <a:rPr lang="hu-HU" dirty="0" smtClean="0"/>
                  <a:t>Körön belül képződő metszéspontok: belső pontok</a:t>
                </a:r>
              </a:p>
              <a:p>
                <a:pPr algn="just"/>
                <a:r>
                  <a:rPr lang="hu-HU" dirty="0" smtClean="0"/>
                  <a:t>Háromszögek csoportosítása:</a:t>
                </a:r>
              </a:p>
              <a:p>
                <a:pPr algn="just"/>
                <a:r>
                  <a:rPr lang="hu-HU" i="1" dirty="0" smtClean="0"/>
                  <a:t>a</a:t>
                </a:r>
                <a:r>
                  <a:rPr lang="hu-HU" dirty="0" smtClean="0"/>
                  <a:t>) A háromszögek mindhárom csúcsa külső pont</a:t>
                </a:r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3 külső pont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hu-HU" dirty="0" smtClean="0"/>
                  <a:t>  1 háromszög</a:t>
                </a:r>
              </a:p>
              <a:p>
                <a:pPr algn="just"/>
                <a:r>
                  <a:rPr lang="hu-HU" dirty="0" smtClean="0"/>
                  <a:t>Az első csoportba tartozó háromszögek száma: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88" y="2957912"/>
            <a:ext cx="2857500" cy="284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8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 módszere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0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i="1" dirty="0" smtClean="0"/>
                  <a:t>b</a:t>
                </a:r>
                <a:r>
                  <a:rPr lang="hu-HU" dirty="0" smtClean="0"/>
                  <a:t>) A háromszögek két csúcsa külső, egy csúcsa belső pont</a:t>
                </a:r>
              </a:p>
              <a:p>
                <a:pPr algn="just"/>
                <a:endParaRPr lang="hu-HU" dirty="0" smtClean="0"/>
              </a:p>
              <a:p>
                <a:pPr marL="452438" algn="just"/>
                <a:r>
                  <a:rPr lang="hu-HU" dirty="0" smtClean="0"/>
                  <a:t>A keletkező háromszögek:</a:t>
                </a:r>
              </a:p>
              <a:p>
                <a:pPr marL="452438" algn="just"/>
                <a:r>
                  <a:rPr lang="hu-HU" i="1" dirty="0" smtClean="0"/>
                  <a:t>K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2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3</a:t>
                </a:r>
                <a:r>
                  <a:rPr lang="hu-HU" dirty="0" smtClean="0"/>
                  <a:t>, </a:t>
                </a:r>
              </a:p>
              <a:p>
                <a:pPr marL="452438" algn="just"/>
                <a:r>
                  <a:rPr lang="hu-HU" i="1" dirty="0" smtClean="0"/>
                  <a:t>K</a:t>
                </a:r>
                <a:r>
                  <a:rPr lang="hu-HU" baseline="-25000" dirty="0" smtClean="0"/>
                  <a:t>3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4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4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1</a:t>
                </a:r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4 külső pont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hu-HU" dirty="0" smtClean="0"/>
                  <a:t>  4 háromszög</a:t>
                </a:r>
              </a:p>
              <a:p>
                <a:pPr algn="just"/>
                <a:r>
                  <a:rPr lang="hu-HU" dirty="0" smtClean="0"/>
                  <a:t>Az első csoportba tartozó háromszögek száma: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69" y="1678810"/>
            <a:ext cx="4235718" cy="40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i="1" dirty="0" smtClean="0"/>
                  <a:t>c</a:t>
                </a:r>
                <a:r>
                  <a:rPr lang="hu-HU" dirty="0" smtClean="0"/>
                  <a:t>) A háromszögek egy csúcsa külső, két csúcsa belső pont</a:t>
                </a:r>
              </a:p>
              <a:p>
                <a:pPr algn="just"/>
                <a:endParaRPr lang="hu-HU" dirty="0" smtClean="0"/>
              </a:p>
              <a:p>
                <a:pPr marL="355600" algn="just"/>
                <a:r>
                  <a:rPr lang="hu-HU" dirty="0" smtClean="0"/>
                  <a:t>A keletkező háromszögek:</a:t>
                </a:r>
              </a:p>
              <a:p>
                <a:pPr marL="355600" algn="just"/>
                <a:r>
                  <a:rPr lang="hu-HU" i="1" dirty="0" smtClean="0"/>
                  <a:t>B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1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2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2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3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3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3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4</a:t>
                </a:r>
                <a:r>
                  <a:rPr lang="hu-HU" dirty="0" smtClean="0"/>
                  <a:t>,</a:t>
                </a:r>
              </a:p>
              <a:p>
                <a:pPr marL="355600" algn="just"/>
                <a:r>
                  <a:rPr lang="hu-HU" i="1" dirty="0" smtClean="0"/>
                  <a:t>B</a:t>
                </a:r>
                <a:r>
                  <a:rPr lang="hu-HU" baseline="-25000" dirty="0" smtClean="0"/>
                  <a:t>4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4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5</a:t>
                </a:r>
                <a:r>
                  <a:rPr lang="hu-HU" dirty="0"/>
                  <a:t>, 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5</a:t>
                </a:r>
                <a:r>
                  <a:rPr lang="hu-HU" i="1" dirty="0" smtClean="0"/>
                  <a:t>K</a:t>
                </a:r>
                <a:r>
                  <a:rPr lang="hu-HU" baseline="-25000" dirty="0" smtClean="0"/>
                  <a:t>5</a:t>
                </a:r>
                <a:r>
                  <a:rPr lang="hu-HU" i="1" dirty="0" smtClean="0"/>
                  <a:t>B</a:t>
                </a:r>
                <a:r>
                  <a:rPr lang="hu-HU" baseline="-25000" dirty="0" smtClean="0"/>
                  <a:t>1</a:t>
                </a:r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5 külső pont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hu-HU" dirty="0" smtClean="0"/>
                  <a:t>  5 háromszög</a:t>
                </a:r>
              </a:p>
              <a:p>
                <a:pPr algn="just"/>
                <a:r>
                  <a:rPr lang="hu-HU" dirty="0" smtClean="0"/>
                  <a:t>Az első csoportba tartozó háromszögek száma: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46" y="1469307"/>
            <a:ext cx="4346603" cy="43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750399"/>
              </a:xfrm>
            </p:spPr>
            <p:txBody>
              <a:bodyPr>
                <a:normAutofit lnSpcReduction="10000"/>
              </a:bodyPr>
              <a:lstStyle/>
              <a:p>
                <a:pPr marL="452438" indent="-342900" algn="just"/>
                <a:r>
                  <a:rPr lang="hu-HU" i="1" dirty="0" smtClean="0"/>
                  <a:t>d</a:t>
                </a:r>
                <a:r>
                  <a:rPr lang="hu-HU" dirty="0" smtClean="0"/>
                  <a:t>) A háromszögek mindhárom</a:t>
                </a:r>
              </a:p>
              <a:p>
                <a:pPr marL="355600" algn="just"/>
                <a:r>
                  <a:rPr lang="hu-HU" dirty="0" smtClean="0"/>
                  <a:t> csúcsa belső pont</a:t>
                </a:r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6 külső pont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hu-HU" dirty="0" smtClean="0"/>
                  <a:t>  1 háromszög</a:t>
                </a:r>
              </a:p>
              <a:p>
                <a:pPr algn="just"/>
                <a:r>
                  <a:rPr lang="hu-HU" dirty="0" smtClean="0"/>
                  <a:t>Az első csoportba tartozó háromszögek száma: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A keletkező összes háromszögek száma: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750399"/>
              </a:xfrm>
              <a:blipFill>
                <a:blip r:embed="rId2"/>
                <a:stretch>
                  <a:fillRect t="-14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62" y="727759"/>
            <a:ext cx="4249553" cy="39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Kettős összeszámlálás módszere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2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534527" cy="710775"/>
          </a:xfrm>
        </p:spPr>
        <p:txBody>
          <a:bodyPr>
            <a:normAutofit/>
          </a:bodyPr>
          <a:lstStyle/>
          <a:p>
            <a:r>
              <a:rPr lang="hu-HU" dirty="0" smtClean="0"/>
              <a:t>Kettős összeszámlálás módszere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7560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u-HU" dirty="0" smtClean="0"/>
                  <a:t>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,  …,  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u-HU" dirty="0"/>
                  <a:t>  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1≤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r>
                  <a:rPr lang="hu-HU" dirty="0" smtClean="0"/>
                  <a:t>Bármely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dirty="0" smtClean="0"/>
                  <a:t> esetén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1≤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hu-HU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1≤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u-HU" dirty="0"/>
                  <a:t> </a:t>
                </a:r>
                <a:endParaRPr lang="hu-HU" dirty="0" smtClean="0"/>
              </a:p>
              <a:p>
                <a:r>
                  <a:rPr lang="hu-HU" dirty="0" smtClean="0"/>
                  <a:t>Kettős összeszámlálás </a:t>
                </a:r>
                <a:r>
                  <a:rPr lang="hu-HU" dirty="0" err="1" smtClean="0"/>
                  <a:t>Fubini</a:t>
                </a:r>
                <a:r>
                  <a:rPr lang="hu-HU" dirty="0" smtClean="0"/>
                  <a:t> elve: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Alkalmazás:</a:t>
                </a:r>
              </a:p>
              <a:p>
                <a:r>
                  <a:rPr lang="hu-HU" dirty="0" smtClean="0"/>
                  <a:t>– mennyiségi viszonyok megállapítása</a:t>
                </a:r>
              </a:p>
              <a:p>
                <a:r>
                  <a:rPr lang="hu-HU" dirty="0" smtClean="0"/>
                  <a:t>(kétféle összeszámlálás és összehasonlítás alapján)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756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9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42762" y="1328286"/>
                <a:ext cx="8094846" cy="5246250"/>
              </a:xfrm>
            </p:spPr>
            <p:txBody>
              <a:bodyPr/>
              <a:lstStyle/>
              <a:p>
                <a:pPr algn="just">
                  <a:spcAft>
                    <a:spcPts val="1200"/>
                  </a:spcAft>
                </a:pPr>
                <a:r>
                  <a:rPr lang="hu-HU" dirty="0" smtClean="0"/>
                  <a:t>Igazoljuk az alábbi azonosságot: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Megoldás:</a:t>
                </a:r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A megfelelő kombinatorikai modell:</a:t>
                </a:r>
              </a:p>
              <a:p>
                <a:pPr algn="just"/>
                <a:r>
                  <a:rPr lang="hu-HU" dirty="0" smtClean="0"/>
                  <a:t>Egy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személyből álló csoport tagjaiból létrehozunk egy bizottságot, amelynek vezetője a bizottsági elnök.</a:t>
                </a:r>
              </a:p>
              <a:p>
                <a:pPr algn="just"/>
                <a:r>
                  <a:rPr lang="hu-HU" dirty="0" smtClean="0"/>
                  <a:t>Hányféleképpen szerveződhet meg a bizottság?</a:t>
                </a:r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762" y="1328286"/>
                <a:ext cx="8094846" cy="5246250"/>
              </a:xfrm>
              <a:blipFill>
                <a:blip r:embed="rId2"/>
                <a:stretch>
                  <a:fillRect t="-929" r="-11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9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megoldása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/>
              <a:lstStyle/>
              <a:p>
                <a:pPr algn="just"/>
                <a:endParaRPr lang="hu-HU" dirty="0" smtClean="0"/>
              </a:p>
              <a:p>
                <a:pPr algn="just"/>
                <a:r>
                  <a:rPr lang="hu-HU" dirty="0" smtClean="0"/>
                  <a:t>A bizottság kialakításának egyik módja:</a:t>
                </a:r>
              </a:p>
              <a:p>
                <a:pPr marL="625475" indent="-269875"/>
                <a:r>
                  <a:rPr lang="hu-HU" dirty="0" smtClean="0"/>
                  <a:t>– meghatározzuk, hogy hány fős legyen a bizottság </a:t>
                </a:r>
                <a:br>
                  <a:rPr lang="hu-HU" dirty="0" smtClean="0"/>
                </a:br>
                <a:r>
                  <a:rPr lang="hu-HU" dirty="0" smtClean="0"/>
                  <a:t>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pPr marL="625475" indent="-269875" algn="just"/>
                <a:r>
                  <a:rPr lang="hu-HU" dirty="0" smtClean="0"/>
                  <a:t>– kiválasztjuk a bizottsági tagokat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  <a:p>
                <a:pPr marL="625475" indent="-269875"/>
                <a:r>
                  <a:rPr lang="hu-HU" dirty="0" smtClean="0"/>
                  <a:t>– a bizottsági tagok maguk közül kiválasztják az elnököt </a:t>
                </a:r>
                <a:br>
                  <a:rPr lang="hu-HU" dirty="0" smtClean="0"/>
                </a:br>
                <a:r>
                  <a:rPr lang="hu-HU" dirty="0" smtClean="0"/>
                  <a:t>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lehetőség)</a:t>
                </a:r>
              </a:p>
              <a:p>
                <a:pPr marL="625475" indent="-269875"/>
                <a:endParaRPr lang="hu-HU" dirty="0" smtClean="0"/>
              </a:p>
              <a:p>
                <a:pPr algn="just"/>
                <a:r>
                  <a:rPr lang="hu-HU" dirty="0" smtClean="0"/>
                  <a:t>A lehetőségek száma összesen: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4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megoldása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/>
              <a:lstStyle/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A bizottság kialakításának másik módja:</a:t>
                </a:r>
              </a:p>
              <a:p>
                <a:pPr marL="625475" indent="-269875"/>
                <a:r>
                  <a:rPr lang="hu-HU" dirty="0" smtClean="0"/>
                  <a:t>– a csapat tagjai közül kiválasztjuk az elnököt (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lehetőség)</a:t>
                </a:r>
              </a:p>
              <a:p>
                <a:pPr marL="625475" indent="-269875"/>
                <a:r>
                  <a:rPr lang="hu-HU" dirty="0" smtClean="0"/>
                  <a:t>– a további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 személyről külön-külön döntünk, hogy bekerüljön-e a bizottságba (személyenként egymástól függetlenül 2 döntési lehetőség)</a:t>
                </a:r>
              </a:p>
              <a:p>
                <a:pPr marL="625475" indent="-269875"/>
                <a:endParaRPr lang="hu-HU" dirty="0" smtClean="0"/>
              </a:p>
              <a:p>
                <a:pPr algn="just"/>
                <a:r>
                  <a:rPr lang="hu-HU" dirty="0" smtClean="0"/>
                  <a:t>Most a lehetőségek száma összesen: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r>
                  <a:rPr lang="hu-HU" dirty="0" smtClean="0"/>
                  <a:t>A kettős számolás alapján: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r="-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4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71638" y="968035"/>
                <a:ext cx="8142973" cy="5606501"/>
              </a:xfrm>
            </p:spPr>
            <p:txBody>
              <a:bodyPr>
                <a:normAutofit/>
              </a:bodyPr>
              <a:lstStyle/>
              <a:p>
                <a:pPr algn="just"/>
                <a:endParaRPr lang="hu-HU" dirty="0" smtClean="0"/>
              </a:p>
              <a:p>
                <a:pPr algn="just"/>
                <a:r>
                  <a:rPr lang="hu-HU" dirty="0" smtClean="0"/>
                  <a:t>Egy iskolában </a:t>
                </a:r>
                <a:r>
                  <a:rPr lang="hu-HU" i="1" dirty="0" smtClean="0"/>
                  <a:t>t</a:t>
                </a:r>
                <a:r>
                  <a:rPr lang="hu-HU" dirty="0" smtClean="0"/>
                  <a:t> tanár tanít </a:t>
                </a:r>
                <a:r>
                  <a:rPr lang="hu-HU" i="1" dirty="0" smtClean="0"/>
                  <a:t>s</a:t>
                </a:r>
                <a:r>
                  <a:rPr lang="hu-HU" dirty="0" smtClean="0"/>
                  <a:t> diákot az alábbi feltételek szerint:</a:t>
                </a:r>
              </a:p>
              <a:p>
                <a:pPr algn="just"/>
                <a:r>
                  <a:rPr lang="hu-HU" dirty="0" smtClean="0"/>
                  <a:t>– Minden tanár pontosan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diákot tanít.</a:t>
                </a:r>
              </a:p>
              <a:p>
                <a:pPr algn="just"/>
                <a:r>
                  <a:rPr lang="hu-HU" dirty="0" smtClean="0"/>
                  <a:t>– Bármely két diáknak pontosan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 közös tanára van.</a:t>
                </a:r>
              </a:p>
              <a:p>
                <a:pPr algn="just"/>
                <a:r>
                  <a:rPr lang="hu-HU" dirty="0" smtClean="0"/>
                  <a:t>Bizonyítsuk be, hogy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 algn="r"/>
                <a:endParaRPr lang="hu-HU" dirty="0" smtClean="0"/>
              </a:p>
              <a:p>
                <a:pPr algn="r"/>
                <a:r>
                  <a:rPr lang="hu-HU" dirty="0" smtClean="0"/>
                  <a:t>(Hong Kong Matematikai Olimpia, 1994)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38" y="968035"/>
                <a:ext cx="8142973" cy="5606501"/>
              </a:xfrm>
              <a:blipFill>
                <a:blip r:embed="rId2"/>
                <a:stretch>
                  <a:fillRect r="-11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 megoldása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hu-HU" dirty="0"/>
                  <a:t>Megoldás:</a:t>
                </a:r>
              </a:p>
              <a:p>
                <a:pPr algn="just">
                  <a:tabLst>
                    <a:tab pos="286861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/>
                  <a:t> trió, ha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u-HU" dirty="0"/>
                  <a:t>: tanár 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hu-HU" dirty="0"/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u-HU" dirty="0"/>
                  <a:t>: diákok 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u-H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hu-H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hu-H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hu-H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hu-HU" dirty="0"/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/>
                  <a:t>	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u-HU" dirty="0"/>
                  <a:t> tanítja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u-HU" dirty="0"/>
                  <a:t> diákokat</a:t>
                </a:r>
              </a:p>
              <a:p>
                <a:pPr algn="just"/>
                <a:r>
                  <a:rPr lang="hu-HU" i="1" dirty="0"/>
                  <a:t>M</a:t>
                </a:r>
                <a:r>
                  <a:rPr lang="hu-HU" dirty="0"/>
                  <a:t>: az összes triók száma</a:t>
                </a:r>
              </a:p>
              <a:p>
                <a:pPr algn="just"/>
                <a:endParaRPr lang="hu-HU" dirty="0" smtClean="0"/>
              </a:p>
              <a:p>
                <a:pPr algn="just"/>
                <a:r>
                  <a:rPr lang="hu-HU" dirty="0" smtClean="0"/>
                  <a:t>Triók összeszámolása a tanárok alapján:</a:t>
                </a:r>
              </a:p>
              <a:p>
                <a:pPr marL="355600" algn="just"/>
                <a:r>
                  <a:rPr lang="hu-HU" dirty="0" smtClean="0"/>
                  <a:t>Egy tanár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diákot tanít</a:t>
                </a:r>
              </a:p>
              <a:p>
                <a:pPr marL="355600" algn="just"/>
                <a:r>
                  <a:rPr lang="hu-HU" dirty="0" smtClean="0"/>
                  <a:t>– Az egy tanárhoz tartozó triók száma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  <a:p>
                <a:pPr marL="355600" algn="just"/>
                <a:r>
                  <a:rPr lang="hu-HU" dirty="0" smtClean="0"/>
                  <a:t>– Az összes tanárhoz tartozó triók száma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534527" cy="710775"/>
          </a:xfrm>
        </p:spPr>
        <p:txBody>
          <a:bodyPr>
            <a:normAutofit/>
          </a:bodyPr>
          <a:lstStyle/>
          <a:p>
            <a:r>
              <a:rPr lang="hu-HU" dirty="0" smtClean="0"/>
              <a:t>Osztályozás módszere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136" y="1357161"/>
            <a:ext cx="8248851" cy="53669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Sokféle helyzet, melyeket célszerű külön megvizsgálni.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Az osztályok kialakításának szempontjai:</a:t>
            </a:r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– Az eredeti probléma minden helyzetét bele kell foglalni valamelyik osztályba.</a:t>
            </a:r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– A kialakított osztályok páronként idegenek legyenek.</a:t>
            </a:r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– Az osztályozás egyetlen kritérium szerint történjen.</a:t>
            </a:r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– A részproblémák megoldása könnyebb legyen, mint a teljes problémáé.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6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 megoldása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Triók összeszámolása a diákok alapján:</a:t>
                </a:r>
              </a:p>
              <a:p>
                <a:pPr marL="355600" algn="just"/>
                <a:r>
                  <a:rPr lang="hu-HU" dirty="0" smtClean="0"/>
                  <a:t>Bármely két diáknak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közös tanára van</a:t>
                </a:r>
              </a:p>
              <a:p>
                <a:pPr marL="355600" algn="just"/>
                <a:r>
                  <a:rPr lang="hu-HU" dirty="0" smtClean="0"/>
                  <a:t>– A tanulópárok száma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dirty="0" smtClean="0"/>
              </a:p>
              <a:p>
                <a:pPr marL="355600" algn="just"/>
                <a:r>
                  <a:rPr lang="hu-HU" dirty="0" smtClean="0"/>
                  <a:t>– Egy diákpárhoz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trió tartozik</a:t>
                </a:r>
              </a:p>
              <a:p>
                <a:pPr marL="355600" algn="just"/>
                <a:r>
                  <a:rPr lang="hu-HU" dirty="0" smtClean="0"/>
                  <a:t>– Az összes triók száma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pPr algn="just"/>
                <a:endParaRPr lang="hu-HU" dirty="0" smtClean="0"/>
              </a:p>
              <a:p>
                <a:pPr algn="just"/>
                <a:r>
                  <a:rPr lang="hu-HU" dirty="0" smtClean="0"/>
                  <a:t>Az összehasonlítás alapján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u-HU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75385" y="1328286"/>
                <a:ext cx="8277728" cy="524625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1, 2, …,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endParaRPr lang="hu-HU" dirty="0" smtClean="0"/>
              </a:p>
              <a:p>
                <a:pPr algn="just"/>
                <a:r>
                  <a:rPr lang="hu-HU" dirty="0" smtClean="0"/>
                  <a:t>Jelölje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hu-HU" dirty="0" smtClean="0"/>
                  <a:t> az </a:t>
                </a:r>
                <a:r>
                  <a:rPr lang="hu-HU" i="1" dirty="0" smtClean="0"/>
                  <a:t>S</a:t>
                </a:r>
                <a:r>
                  <a:rPr lang="hu-HU" dirty="0" smtClean="0"/>
                  <a:t> olyan permutációinak számát, amelyeknek pontosan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fixpontja van. (</a:t>
                </a:r>
                <a:r>
                  <a:rPr lang="hu-HU" i="1" dirty="0" smtClean="0"/>
                  <a:t>S</a:t>
                </a:r>
                <a:r>
                  <a:rPr lang="hu-HU" dirty="0" smtClean="0"/>
                  <a:t> egy permutációjának az </a:t>
                </a:r>
                <a:r>
                  <a:rPr lang="hu-HU" i="1" dirty="0" smtClean="0"/>
                  <a:t>i. </a:t>
                </a:r>
                <a:r>
                  <a:rPr lang="hu-HU" dirty="0" smtClean="0"/>
                  <a:t>elemét fixpontnak nevezzük, ha az </a:t>
                </a:r>
                <a:r>
                  <a:rPr lang="hu-HU" i="1" dirty="0" smtClean="0"/>
                  <a:t>i</a:t>
                </a:r>
                <a:r>
                  <a:rPr lang="hu-HU" dirty="0" smtClean="0"/>
                  <a:t>-</a:t>
                </a:r>
                <a:r>
                  <a:rPr lang="hu-HU" dirty="0" err="1" smtClean="0"/>
                  <a:t>vel</a:t>
                </a:r>
                <a:r>
                  <a:rPr lang="hu-HU" dirty="0" smtClean="0"/>
                  <a:t> egyenlő.)</a:t>
                </a:r>
              </a:p>
              <a:p>
                <a:pPr algn="just"/>
                <a:r>
                  <a:rPr lang="hu-HU" dirty="0" smtClean="0"/>
                  <a:t>Bizonyítsuk be, hogy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hu-HU" dirty="0" smtClean="0"/>
              </a:p>
              <a:p>
                <a:pPr algn="r"/>
                <a:r>
                  <a:rPr lang="hu-HU" dirty="0" smtClean="0"/>
                  <a:t>(IMO, 1987)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85" y="1328286"/>
                <a:ext cx="8277728" cy="5246250"/>
              </a:xfrm>
              <a:blipFill>
                <a:blip r:embed="rId2"/>
                <a:stretch>
                  <a:fillRect t="-929" r="-11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254" y="968035"/>
            <a:ext cx="8941868" cy="5606501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Megoldás:</a:t>
            </a:r>
          </a:p>
          <a:p>
            <a:pPr algn="just"/>
            <a:r>
              <a:rPr lang="hu-HU" dirty="0" smtClean="0"/>
              <a:t>Az </a:t>
            </a:r>
            <a:r>
              <a:rPr lang="hu-HU" i="1" dirty="0" smtClean="0"/>
              <a:t>n</a:t>
            </a:r>
            <a:r>
              <a:rPr lang="hu-HU" dirty="0" smtClean="0"/>
              <a:t> elem </a:t>
            </a:r>
            <a:r>
              <a:rPr lang="hu-HU" i="1" dirty="0" smtClean="0"/>
              <a:t>n</a:t>
            </a:r>
            <a:r>
              <a:rPr lang="hu-HU" dirty="0" smtClean="0"/>
              <a:t>! permutációját egymás alá írjuk </a:t>
            </a:r>
          </a:p>
          <a:p>
            <a:pPr algn="just"/>
            <a:r>
              <a:rPr lang="hu-HU" dirty="0" smtClean="0"/>
              <a:t>és a fixelemeket bekarikázzuk: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45443"/>
              </p:ext>
            </p:extLst>
          </p:nvPr>
        </p:nvGraphicFramePr>
        <p:xfrm>
          <a:off x="1566111" y="2788291"/>
          <a:ext cx="6095999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847775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1414479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5710141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1259558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6008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8485958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8480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3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4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…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endParaRPr lang="hu-HU" sz="2400" i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512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36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4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7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…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endParaRPr lang="hu-HU" sz="2400" i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04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46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3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7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…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9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58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18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endParaRPr lang="hu-HU" sz="2400" i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−1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−2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−3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n</a:t>
                      </a: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−4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…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103003"/>
                  </a:ext>
                </a:extLst>
              </a:tr>
            </a:tbl>
          </a:graphicData>
        </a:graphic>
      </p:graphicFrame>
      <p:grpSp>
        <p:nvGrpSpPr>
          <p:cNvPr id="28" name="Csoportba foglalás 27"/>
          <p:cNvGrpSpPr/>
          <p:nvPr/>
        </p:nvGrpSpPr>
        <p:grpSpPr>
          <a:xfrm>
            <a:off x="1732705" y="2744762"/>
            <a:ext cx="5766975" cy="2360256"/>
            <a:chOff x="1732705" y="2744762"/>
            <a:chExt cx="5766975" cy="2360256"/>
          </a:xfrm>
        </p:grpSpPr>
        <p:sp>
          <p:nvSpPr>
            <p:cNvPr id="6" name="Ellipszis 5"/>
            <p:cNvSpPr/>
            <p:nvPr/>
          </p:nvSpPr>
          <p:spPr>
            <a:xfrm>
              <a:off x="4344110" y="274476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  <p:sp>
          <p:nvSpPr>
            <p:cNvPr id="5" name="Ellipszis 4"/>
            <p:cNvSpPr/>
            <p:nvPr/>
          </p:nvSpPr>
          <p:spPr>
            <a:xfrm>
              <a:off x="1732705" y="274476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8" name="Ellipszis 17"/>
            <p:cNvSpPr/>
            <p:nvPr/>
          </p:nvSpPr>
          <p:spPr>
            <a:xfrm>
              <a:off x="2587348" y="274476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3463061" y="274476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5219823" y="274476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4358719" y="366414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2587348" y="366414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3" name="Ellipszis 22"/>
            <p:cNvSpPr/>
            <p:nvPr/>
          </p:nvSpPr>
          <p:spPr>
            <a:xfrm>
              <a:off x="1732705" y="3665967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6959680" y="3664149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5" name="Ellipszis 24"/>
            <p:cNvSpPr/>
            <p:nvPr/>
          </p:nvSpPr>
          <p:spPr>
            <a:xfrm>
              <a:off x="6959680" y="2744762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5219823" y="4565018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" name="Ellipszis 26"/>
            <p:cNvSpPr/>
            <p:nvPr/>
          </p:nvSpPr>
          <p:spPr>
            <a:xfrm>
              <a:off x="3463061" y="4565018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2020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megoldása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6"/>
                <a:ext cx="8941868" cy="5634896"/>
              </a:xfrm>
            </p:spPr>
            <p:txBody>
              <a:bodyPr>
                <a:normAutofit/>
              </a:bodyPr>
              <a:lstStyle/>
              <a:p>
                <a:pPr algn="just"/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 bekarikázott elemek összeszámolása soronként: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fix elemű sorból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hu-HU" dirty="0" smtClean="0"/>
                  <a:t> darab van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– egy ilyen sorban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bekarikázott szám van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=0, 1, 2, …,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Az összes bekarikázott elemek száma: </a:t>
                </a:r>
              </a:p>
              <a:p>
                <a:pPr algn="just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6"/>
                <a:ext cx="8941868" cy="56348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megoldása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760024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A bekarikázott elemek száma oszloponként: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– Az 1. oszlopban bekarikázott 1-esek száma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hu-HU" dirty="0" smtClean="0"/>
              </a:p>
              <a:p>
                <a:pPr marL="355600" algn="just">
                  <a:spcBef>
                    <a:spcPts val="600"/>
                  </a:spcBef>
                </a:pPr>
                <a:r>
                  <a:rPr lang="hu-HU" dirty="0" smtClean="0"/>
                  <a:t>(az 1-es helye rögzített, a többi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dirty="0" smtClean="0"/>
                  <a:t> szám tetszőleges sorrend szerint rendezhető)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– A 2. oszlopban </a:t>
                </a:r>
                <a:r>
                  <a:rPr lang="hu-HU" dirty="0"/>
                  <a:t>bekarikázott </a:t>
                </a:r>
                <a:r>
                  <a:rPr lang="hu-HU" dirty="0" smtClean="0"/>
                  <a:t>2-esek </a:t>
                </a:r>
                <a:r>
                  <a:rPr lang="hu-HU" dirty="0"/>
                  <a:t>száma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hu-HU" dirty="0"/>
                  <a:t> </a:t>
                </a:r>
                <a:r>
                  <a:rPr lang="hu-HU" dirty="0" smtClean="0"/>
                  <a:t>      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⁝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u-HU" dirty="0" smtClean="0"/>
                  <a:t>Az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. </a:t>
                </a:r>
                <a:r>
                  <a:rPr lang="hu-HU" dirty="0"/>
                  <a:t>oszlopban bekarikázott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-esek </a:t>
                </a:r>
                <a:r>
                  <a:rPr lang="hu-HU" dirty="0"/>
                  <a:t>száma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Az összes bekarikázott elemek száma: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hu-HU" dirty="0" smtClean="0"/>
              </a:p>
              <a:p>
                <a:pPr algn="just">
                  <a:spcBef>
                    <a:spcPts val="600"/>
                  </a:spcBef>
                </a:pPr>
                <a:endParaRPr lang="hu-HU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hu-HU" dirty="0" smtClean="0"/>
                  <a:t>Az összehasonlítás alapján: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760024"/>
              </a:xfrm>
              <a:blipFill>
                <a:blip r:embed="rId2"/>
                <a:stretch>
                  <a:fillRect t="-847" r="-10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0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Rekurziós módszer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2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57260"/>
            <a:ext cx="5534527" cy="710775"/>
          </a:xfrm>
        </p:spPr>
        <p:txBody>
          <a:bodyPr>
            <a:normAutofit/>
          </a:bodyPr>
          <a:lstStyle/>
          <a:p>
            <a:r>
              <a:rPr lang="hu-HU" dirty="0" smtClean="0"/>
              <a:t>Rekurziós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" y="968035"/>
            <a:ext cx="8733536" cy="575603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>
              <a:spcBef>
                <a:spcPts val="1800"/>
              </a:spcBef>
            </a:pPr>
            <a:r>
              <a:rPr lang="hu-HU" dirty="0" smtClean="0"/>
              <a:t>Lépései:</a:t>
            </a:r>
          </a:p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Konkrét esetek vizsgálatával a kezdőértékek meghatározása.</a:t>
            </a:r>
          </a:p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A rekurziós összefüggés megállapítása.</a:t>
            </a:r>
          </a:p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Szükség esetén az explicit képlet megadása.</a:t>
            </a:r>
          </a:p>
          <a:p>
            <a:pPr marL="355600" indent="-246063">
              <a:spcBef>
                <a:spcPts val="1800"/>
              </a:spcBef>
            </a:pPr>
            <a:r>
              <a:rPr lang="hu-HU" dirty="0" smtClean="0"/>
              <a:t>– A megoldás megadása.</a:t>
            </a:r>
          </a:p>
        </p:txBody>
      </p:sp>
    </p:spTree>
    <p:extLst>
      <p:ext uri="{BB962C8B-B14F-4D97-AF65-F5344CB8AC3E}">
        <p14:creationId xmlns:p14="http://schemas.microsoft.com/office/powerpoint/2010/main" val="38567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606392" y="1309036"/>
                <a:ext cx="7911966" cy="52655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Legyen </a:t>
                </a:r>
                <a:r>
                  <a:rPr lang="hu-HU" i="1" dirty="0" smtClean="0"/>
                  <a:t>a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a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, …, </a:t>
                </a:r>
                <a:r>
                  <a:rPr lang="hu-HU" i="1" dirty="0" smtClean="0"/>
                  <a:t>a</a:t>
                </a:r>
                <a:r>
                  <a:rPr lang="hu-HU" i="1" baseline="-25000" dirty="0" smtClean="0"/>
                  <a:t>n</a:t>
                </a:r>
                <a:r>
                  <a:rPr lang="hu-HU" dirty="0" smtClean="0"/>
                  <a:t> az 1, 2, …,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számok egy permutációja és jelölje </a:t>
                </a:r>
                <a:r>
                  <a:rPr lang="hu-HU" i="1" dirty="0" smtClean="0"/>
                  <a:t>p</a:t>
                </a:r>
                <a:r>
                  <a:rPr lang="hu-HU" dirty="0" smtClean="0"/>
                  <a:t>(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) azon permutációk számát, amelyekre teljesül, hogy</a:t>
                </a:r>
              </a:p>
              <a:p>
                <a:pPr algn="just"/>
                <a:r>
                  <a:rPr lang="hu-HU" i="1" dirty="0" smtClean="0"/>
                  <a:t>a</a:t>
                </a:r>
                <a:r>
                  <a:rPr lang="hu-HU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u-HU" dirty="0" smtClean="0"/>
              </a:p>
              <a:p>
                <a:pPr algn="just"/>
                <a:r>
                  <a:rPr lang="hu-HU" i="1" dirty="0" smtClean="0"/>
                  <a:t>b</a:t>
                </a:r>
                <a:r>
                  <a:rPr lang="hu-HU" dirty="0" smtClean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dirty="0" smtClean="0"/>
                  <a:t>     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Lehetséges-e, hogy </a:t>
                </a:r>
                <a:r>
                  <a:rPr lang="hu-HU" i="1" dirty="0" smtClean="0"/>
                  <a:t>p</a:t>
                </a:r>
                <a:r>
                  <a:rPr lang="hu-HU" dirty="0" smtClean="0"/>
                  <a:t>(2019) osztható 3-mal?</a:t>
                </a:r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2" y="1309036"/>
                <a:ext cx="7911966" cy="5265500"/>
              </a:xfrm>
              <a:blipFill>
                <a:blip r:embed="rId2"/>
                <a:stretch>
                  <a:fillRect t="-926" r="-12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6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hu-HU" dirty="0" smtClean="0"/>
                  <a:t>Megoldás:</a:t>
                </a:r>
              </a:p>
              <a:p>
                <a:pPr algn="just"/>
                <a:r>
                  <a:rPr lang="hu-HU" dirty="0"/>
                  <a:t>A kezdőértékek meghatározása:</a:t>
                </a:r>
              </a:p>
              <a:p>
                <a:pPr marL="722313" algn="just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hu-HU" dirty="0"/>
                  <a:t>	(1)</a:t>
                </a:r>
              </a:p>
              <a:p>
                <a:pPr marL="722313" algn="just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(2)=1</m:t>
                    </m:r>
                  </m:oMath>
                </a14:m>
                <a:r>
                  <a:rPr lang="hu-HU" dirty="0"/>
                  <a:t>	(1, 2)</a:t>
                </a:r>
              </a:p>
              <a:p>
                <a:pPr marL="722313" algn="just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(3)=2</m:t>
                    </m:r>
                  </m:oMath>
                </a14:m>
                <a:r>
                  <a:rPr lang="hu-HU" dirty="0"/>
                  <a:t>	(1, 2, 3), (1, 3, 2</a:t>
                </a:r>
                <a:r>
                  <a:rPr lang="hu-HU" dirty="0" smtClean="0"/>
                  <a:t>)</a:t>
                </a:r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A rekurziós összefüggés megkeresése:</a:t>
                </a:r>
              </a:p>
              <a:p>
                <a:pPr algn="just"/>
                <a:r>
                  <a:rPr lang="hu-HU" dirty="0" smtClean="0"/>
                  <a:t>I. eset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u-HU" dirty="0" smtClean="0"/>
              </a:p>
              <a:p>
                <a:pPr marL="355600"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   egy jó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dirty="0" smtClean="0"/>
                  <a:t>-tagú permutáció</a:t>
                </a:r>
              </a:p>
              <a:p>
                <a:pPr marL="355600" algn="just"/>
                <a:r>
                  <a:rPr lang="hu-HU" dirty="0" smtClean="0"/>
                  <a:t>Esetek száma: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II. eset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3   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2   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 smtClean="0"/>
                  <a:t>4</a:t>
                </a:r>
              </a:p>
              <a:p>
                <a:pPr marL="355600" algn="just"/>
                <a:r>
                  <a:rPr lang="hu-HU" i="1" dirty="0" smtClean="0"/>
                  <a:t>a</a:t>
                </a:r>
                <a:r>
                  <a:rPr lang="hu-HU" baseline="-25000" dirty="0" smtClean="0"/>
                  <a:t>4</a:t>
                </a:r>
                <a:r>
                  <a:rPr lang="hu-HU" dirty="0" smtClean="0"/>
                  <a:t>-től tekintve a további tagokat</a:t>
                </a:r>
              </a:p>
              <a:p>
                <a:pPr marL="355600" algn="just"/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dirty="0" smtClean="0"/>
                  <a:t>3</a:t>
                </a:r>
                <a:r>
                  <a:rPr lang="hu-H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dirty="0" smtClean="0"/>
                  <a:t>3</a:t>
                </a:r>
                <a:r>
                  <a:rPr lang="hu-HU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dirty="0"/>
                  <a:t>   egy jó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hu-HU" dirty="0"/>
                  <a:t>-tagú permutáció</a:t>
                </a:r>
              </a:p>
              <a:p>
                <a:pPr marL="355600" algn="just"/>
                <a:r>
                  <a:rPr lang="hu-HU" dirty="0"/>
                  <a:t>Esetek száma: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1522" b="-16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marL="0" algn="just"/>
                <a:r>
                  <a:rPr lang="hu-HU" dirty="0" smtClean="0"/>
                  <a:t>III. eset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3 ,  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hu-HU" dirty="0" smtClean="0"/>
              </a:p>
              <a:p>
                <a:pPr marL="182563" algn="just"/>
                <a:r>
                  <a:rPr lang="hu-HU" dirty="0" smtClean="0"/>
                  <a:t>Legyen balról jobbra haladva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dirty="0" smtClean="0"/>
                  <a:t>az első fellépő páros szám.</a:t>
                </a:r>
              </a:p>
              <a:p>
                <a:pPr marL="5737225" algn="just"/>
                <a:endParaRPr lang="hu-HU" dirty="0" smtClean="0"/>
              </a:p>
              <a:p>
                <a:pPr marL="5380038"/>
                <a:r>
                  <a:rPr lang="hu-HU" sz="2000" dirty="0" smtClean="0"/>
                  <a:t>kisebb páros számok kettesével csökkenve</a:t>
                </a:r>
                <a:endParaRPr lang="hu-HU" sz="2000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  <a:p>
                <a:pPr marL="2781300" algn="just"/>
                <a:r>
                  <a:rPr lang="hu-HU" dirty="0" smtClean="0"/>
                  <a:t>két szomszédos szám</a:t>
                </a:r>
                <a:endParaRPr lang="hu-HU" dirty="0"/>
              </a:p>
              <a:p>
                <a:pPr algn="just"/>
                <a:endParaRPr lang="hu-HU" dirty="0" smtClean="0"/>
              </a:p>
              <a:p>
                <a:pPr marL="269875" algn="just"/>
                <a:r>
                  <a:rPr lang="hu-HU" dirty="0" smtClean="0"/>
                  <a:t>Esetek </a:t>
                </a:r>
                <a:r>
                  <a:rPr lang="hu-HU" dirty="0"/>
                  <a:t>száma: </a:t>
                </a:r>
                <a:r>
                  <a:rPr lang="hu-HU" dirty="0" smtClean="0"/>
                  <a:t>1</a:t>
                </a:r>
                <a:endParaRPr lang="hu-HU" dirty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l="-1091" t="-870" r="-2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87494"/>
              </p:ext>
            </p:extLst>
          </p:nvPr>
        </p:nvGraphicFramePr>
        <p:xfrm>
          <a:off x="481263" y="2073297"/>
          <a:ext cx="484422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8845">
                  <a:extLst>
                    <a:ext uri="{9D8B030D-6E8A-4147-A177-3AD203B41FA5}">
                      <a16:colId xmlns:a16="http://schemas.microsoft.com/office/drawing/2014/main" val="3990322212"/>
                    </a:ext>
                  </a:extLst>
                </a:gridCol>
                <a:gridCol w="968845">
                  <a:extLst>
                    <a:ext uri="{9D8B030D-6E8A-4147-A177-3AD203B41FA5}">
                      <a16:colId xmlns:a16="http://schemas.microsoft.com/office/drawing/2014/main" val="1170726871"/>
                    </a:ext>
                  </a:extLst>
                </a:gridCol>
                <a:gridCol w="968845">
                  <a:extLst>
                    <a:ext uri="{9D8B030D-6E8A-4147-A177-3AD203B41FA5}">
                      <a16:colId xmlns:a16="http://schemas.microsoft.com/office/drawing/2014/main" val="3578144282"/>
                    </a:ext>
                  </a:extLst>
                </a:gridCol>
                <a:gridCol w="968845">
                  <a:extLst>
                    <a:ext uri="{9D8B030D-6E8A-4147-A177-3AD203B41FA5}">
                      <a16:colId xmlns:a16="http://schemas.microsoft.com/office/drawing/2014/main" val="2723209104"/>
                    </a:ext>
                  </a:extLst>
                </a:gridCol>
                <a:gridCol w="968845">
                  <a:extLst>
                    <a:ext uri="{9D8B030D-6E8A-4147-A177-3AD203B41FA5}">
                      <a16:colId xmlns:a16="http://schemas.microsoft.com/office/drawing/2014/main" val="1875478525"/>
                    </a:ext>
                  </a:extLst>
                </a:gridCol>
              </a:tblGrid>
              <a:tr h="349272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a</a:t>
                      </a:r>
                      <a:r>
                        <a:rPr lang="hu-HU" sz="2400" baseline="-250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baseline="-250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a</a:t>
                      </a:r>
                      <a:r>
                        <a:rPr lang="hu-HU" sz="2400" baseline="-250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baseline="-250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err="1" smtClean="0">
                          <a:latin typeface="Century Schoolbook" panose="02040604050505020304" pitchFamily="18" charset="0"/>
                        </a:rPr>
                        <a:t>a</a:t>
                      </a:r>
                      <a:r>
                        <a:rPr lang="hu-HU" sz="2400" i="1" baseline="-25000" dirty="0" err="1" smtClean="0">
                          <a:latin typeface="Century Schoolbook" panose="02040604050505020304" pitchFamily="18" charset="0"/>
                        </a:rPr>
                        <a:t>k</a:t>
                      </a:r>
                      <a:endParaRPr lang="hu-HU" sz="2400" i="1" baseline="-250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Century Schoolbook" panose="02040604050505020304" pitchFamily="18" charset="0"/>
                        </a:rPr>
                        <a:t>a</a:t>
                      </a:r>
                      <a:r>
                        <a:rPr lang="hu-HU" sz="2400" i="1" baseline="-25000" dirty="0" smtClean="0">
                          <a:latin typeface="Century Schoolbook" panose="02040604050505020304" pitchFamily="18" charset="0"/>
                        </a:rPr>
                        <a:t>k</a:t>
                      </a:r>
                      <a:r>
                        <a:rPr lang="hu-HU" sz="2400" baseline="-250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baseline="-250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89817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3</a:t>
                      </a:r>
                      <a:endParaRPr lang="hu-HU" sz="2400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…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2</a:t>
                      </a:r>
                      <a:r>
                        <a:rPr lang="hu-HU" sz="2400" i="1" dirty="0" smtClean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k</a:t>
                      </a:r>
                      <a:r>
                        <a:rPr lang="hu-HU" sz="2400" dirty="0" smtClean="0">
                          <a:solidFill>
                            <a:srgbClr val="FF0000"/>
                          </a:solidFill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solidFill>
                          <a:srgbClr val="FF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2</a:t>
                      </a:r>
                      <a:r>
                        <a:rPr lang="hu-HU" sz="2400" i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k</a:t>
                      </a:r>
                      <a:endParaRPr lang="hu-HU" sz="2400" i="1" dirty="0">
                        <a:solidFill>
                          <a:srgbClr val="0070C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17259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2</a:t>
                      </a:r>
                      <a:r>
                        <a:rPr lang="hu-HU" sz="2400" i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k</a:t>
                      </a:r>
                      <a:r>
                        <a:rPr lang="hu-HU" sz="2400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–2</a:t>
                      </a:r>
                      <a:endParaRPr lang="hu-HU" sz="2400" dirty="0">
                        <a:solidFill>
                          <a:srgbClr val="0070C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90244"/>
                  </a:ext>
                </a:extLst>
              </a:tr>
            </a:tbl>
          </a:graphicData>
        </a:graphic>
      </p:graphicFrame>
      <p:sp>
        <p:nvSpPr>
          <p:cNvPr id="6" name="Jobb oldali kapcsos zárójel 5"/>
          <p:cNvSpPr/>
          <p:nvPr/>
        </p:nvSpPr>
        <p:spPr>
          <a:xfrm rot="5400000">
            <a:off x="4275902" y="2730569"/>
            <a:ext cx="236060" cy="1588169"/>
          </a:xfrm>
          <a:prstGeom prst="rightBrace">
            <a:avLst>
              <a:gd name="adj1" fmla="val 52083"/>
              <a:gd name="adj2" fmla="val 479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4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383" y="968035"/>
            <a:ext cx="8537610" cy="5606501"/>
          </a:xfrm>
        </p:spPr>
        <p:txBody>
          <a:bodyPr/>
          <a:lstStyle/>
          <a:p>
            <a:pPr algn="just"/>
            <a:r>
              <a:rPr lang="hu-HU" dirty="0" smtClean="0"/>
              <a:t>Négy házaspár tagjai a moziban egy sorban ülnek, és filmet néznek. Bármelyik nő mellett nő vagy a saját férje ül. Hányféle sorrend szerint ülhettek le?</a:t>
            </a:r>
          </a:p>
          <a:p>
            <a:pPr algn="r"/>
            <a:r>
              <a:rPr lang="hu-HU" dirty="0" smtClean="0"/>
              <a:t>(Japán Matematikai Olimpia, 1995)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Megoldás:</a:t>
            </a:r>
          </a:p>
          <a:p>
            <a:pPr algn="just"/>
            <a:r>
              <a:rPr lang="hu-HU" dirty="0" smtClean="0"/>
              <a:t>Előkészítő megállapítások:</a:t>
            </a:r>
          </a:p>
          <a:p>
            <a:pPr algn="just"/>
            <a:r>
              <a:rPr lang="hu-HU" dirty="0" smtClean="0"/>
              <a:t>– A nők sorrendjeinek száma: 4!</a:t>
            </a:r>
          </a:p>
          <a:p>
            <a:pPr algn="just"/>
            <a:r>
              <a:rPr lang="hu-HU" dirty="0" smtClean="0"/>
              <a:t>– Ha két nő között ül férfi, akkor legalább kettő ül.</a:t>
            </a:r>
          </a:p>
          <a:p>
            <a:pPr algn="just"/>
            <a:r>
              <a:rPr lang="hu-HU" dirty="0" smtClean="0"/>
              <a:t>– Ha két férfi között ül nő, akkor legalább kettő ül.</a:t>
            </a:r>
          </a:p>
          <a:p>
            <a:pPr algn="just">
              <a:tabLst>
                <a:tab pos="3321050" algn="l"/>
              </a:tabLst>
            </a:pPr>
            <a:r>
              <a:rPr lang="hu-HU" dirty="0" smtClean="0"/>
              <a:t>Az osztályozás alapja:	az egymás mellé kerülő nők 	csoportjainak létszámai.</a:t>
            </a:r>
          </a:p>
          <a:p>
            <a:pPr algn="just"/>
            <a:r>
              <a:rPr lang="hu-HU" dirty="0" smtClean="0"/>
              <a:t>Az egyes osztályoknak megfelelő csoportlétszámok:</a:t>
            </a:r>
          </a:p>
          <a:p>
            <a:pPr algn="ctr"/>
            <a:r>
              <a:rPr lang="hu-HU" dirty="0" smtClean="0"/>
              <a:t>4,   3+1,   2+2,   2+1+1,   1+1+1+1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/>
              </a:bodyPr>
              <a:lstStyle/>
              <a:p>
                <a:pPr algn="just"/>
                <a:endParaRPr lang="hu-HU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hu-HU" b="0" dirty="0" smtClean="0"/>
              </a:p>
              <a:p>
                <a:pPr algn="just"/>
                <a:endParaRPr lang="hu-HU" dirty="0" smtClean="0"/>
              </a:p>
              <a:p>
                <a:pPr algn="just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nek</a:t>
                </a:r>
                <a:r>
                  <a:rPr lang="hu-HU" dirty="0" smtClean="0"/>
                  <a:t> 3-as maradékai (teljes indukció):</a:t>
                </a:r>
              </a:p>
              <a:p>
                <a:pPr algn="just">
                  <a:spcBef>
                    <a:spcPts val="1800"/>
                  </a:spcBef>
                </a:pPr>
                <a:r>
                  <a:rPr lang="hu-HU" dirty="0" smtClean="0"/>
                  <a:t>1, 1, 2, 1, 0, 0, 2, 0 │ 1, 1, 2, 1, 0, 0, 2, 0</a:t>
                </a:r>
              </a:p>
              <a:p>
                <a:pPr algn="just">
                  <a:spcBef>
                    <a:spcPts val="1800"/>
                  </a:spcBef>
                </a:pPr>
                <a:r>
                  <a:rPr lang="hu-HU" dirty="0" smtClean="0"/>
                  <a:t>8 periódusú sorozat</a:t>
                </a:r>
              </a:p>
              <a:p>
                <a:pPr algn="just">
                  <a:spcBef>
                    <a:spcPts val="1800"/>
                  </a:spcBef>
                </a:pPr>
                <a:endParaRPr lang="hu-HU" dirty="0" smtClean="0"/>
              </a:p>
              <a:p>
                <a:pPr algn="just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2019=252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∙8+3      ⟹     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2019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   (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3)</m:t>
                      </m:r>
                    </m:oMath>
                  </m:oMathPara>
                </a14:m>
                <a:endParaRPr lang="hu-HU" dirty="0" smtClean="0"/>
              </a:p>
              <a:p>
                <a:pPr algn="just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4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7634" y="968035"/>
            <a:ext cx="8248850" cy="5606501"/>
          </a:xfrm>
        </p:spPr>
        <p:txBody>
          <a:bodyPr>
            <a:normAutofit/>
          </a:bodyPr>
          <a:lstStyle/>
          <a:p>
            <a:pPr algn="just"/>
            <a:endParaRPr lang="hu-HU" dirty="0" smtClean="0"/>
          </a:p>
          <a:p>
            <a:pPr algn="just">
              <a:spcBef>
                <a:spcPts val="1200"/>
              </a:spcBef>
            </a:pPr>
            <a:r>
              <a:rPr lang="hu-HU" dirty="0" smtClean="0"/>
              <a:t>Egy körlemezt felosztunk  egybevágó körcikkre és az </a:t>
            </a:r>
            <a:r>
              <a:rPr lang="hu-HU" i="1" dirty="0" smtClean="0"/>
              <a:t>S</a:t>
            </a:r>
            <a:r>
              <a:rPr lang="hu-HU" baseline="-25000" dirty="0" smtClean="0"/>
              <a:t>1</a:t>
            </a:r>
            <a:r>
              <a:rPr lang="hu-HU" dirty="0" smtClean="0"/>
              <a:t>, </a:t>
            </a:r>
            <a:r>
              <a:rPr lang="hu-HU" i="1" dirty="0" smtClean="0"/>
              <a:t>S</a:t>
            </a:r>
            <a:r>
              <a:rPr lang="hu-HU" baseline="-25000" dirty="0" smtClean="0"/>
              <a:t>2</a:t>
            </a:r>
            <a:r>
              <a:rPr lang="hu-HU" dirty="0" smtClean="0"/>
              <a:t>, …, </a:t>
            </a:r>
            <a:r>
              <a:rPr lang="hu-HU" i="1" dirty="0" err="1" smtClean="0"/>
              <a:t>S</a:t>
            </a:r>
            <a:r>
              <a:rPr lang="hu-HU" i="1" baseline="-25000" dirty="0" err="1" smtClean="0"/>
              <a:t>n</a:t>
            </a:r>
            <a:r>
              <a:rPr lang="hu-HU" dirty="0" smtClean="0"/>
              <a:t> szektorokat kiszínezzük </a:t>
            </a:r>
            <a:r>
              <a:rPr lang="hu-HU" i="1" dirty="0" smtClean="0"/>
              <a:t>k</a:t>
            </a:r>
            <a:r>
              <a:rPr lang="hu-HU" dirty="0" smtClean="0"/>
              <a:t> színnel úgy, hogy bármely két szomszédos rész színe különböző legyen. 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Hányféle különböző kiszínezési lehetőség van?</a:t>
            </a:r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507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hu-HU" dirty="0" smtClean="0"/>
                  <a:t>Megoldás:</a:t>
                </a:r>
              </a:p>
              <a:p>
                <a:pPr algn="just"/>
                <a:r>
                  <a:rPr lang="hu-HU" dirty="0" smtClean="0"/>
                  <a:t>A megfelelő színezések száma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hu-HU" dirty="0" smtClean="0"/>
              </a:p>
              <a:p>
                <a:pPr algn="just"/>
                <a:r>
                  <a:rPr lang="hu-HU" dirty="0" smtClean="0"/>
                  <a:t>A kezdőérték meghatározása: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rekurziós összefüggés megkeresése</a:t>
                </a:r>
              </a:p>
              <a:p>
                <a:r>
                  <a:rPr lang="hu-HU" dirty="0"/>
                  <a:t>– </a:t>
                </a:r>
                <a:r>
                  <a:rPr lang="hu-HU" i="1" dirty="0"/>
                  <a:t>S</a:t>
                </a:r>
                <a:r>
                  <a:rPr lang="hu-HU" baseline="-25000" dirty="0"/>
                  <a:t>1</a:t>
                </a:r>
                <a:r>
                  <a:rPr lang="hu-HU" dirty="0"/>
                  <a:t>, </a:t>
                </a:r>
                <a:r>
                  <a:rPr lang="hu-HU" i="1" dirty="0"/>
                  <a:t>S</a:t>
                </a:r>
                <a:r>
                  <a:rPr lang="hu-HU" baseline="-25000" dirty="0"/>
                  <a:t>2</a:t>
                </a:r>
                <a:r>
                  <a:rPr lang="hu-HU" dirty="0"/>
                  <a:t>, …, </a:t>
                </a:r>
                <a:r>
                  <a:rPr lang="hu-HU" i="1" dirty="0" err="1"/>
                  <a:t>S</a:t>
                </a:r>
                <a:r>
                  <a:rPr lang="hu-HU" i="1" baseline="-25000" dirty="0" err="1"/>
                  <a:t>n</a:t>
                </a:r>
                <a:r>
                  <a:rPr lang="hu-HU" dirty="0"/>
                  <a:t> sorrendben színezünk</a:t>
                </a:r>
              </a:p>
              <a:p>
                <a:pPr marL="355600" indent="-246063"/>
                <a:r>
                  <a:rPr lang="hu-HU" dirty="0"/>
                  <a:t>– Csak arra figyelünk, hogy az éppen színezett tartomány az előzőtől eltérő színű legyen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dirty="0"/>
                  <a:t> különböző </a:t>
                </a:r>
                <a:r>
                  <a:rPr lang="hu-HU" dirty="0" smtClean="0"/>
                  <a:t>lehetőség</a:t>
                </a:r>
              </a:p>
              <a:p>
                <a:pPr algn="just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1522" r="-682" b="-9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 txBox="1">
                <a:spLocks/>
              </p:cNvSpPr>
              <p:nvPr/>
            </p:nvSpPr>
            <p:spPr>
              <a:xfrm>
                <a:off x="577783" y="2776555"/>
                <a:ext cx="7305040" cy="56238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109728" indent="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Tx/>
                  <a:buNone/>
                  <a:defRPr kumimoji="0" sz="2400"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 lehetőség        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     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       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lehetőség</a:t>
                </a:r>
                <a:endParaRPr lang="hu-HU" dirty="0"/>
              </a:p>
            </p:txBody>
          </p:sp>
        </mc:Choice>
        <mc:Fallback xmlns="">
          <p:sp>
            <p:nvSpPr>
              <p:cNvPr id="6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3" y="2776555"/>
                <a:ext cx="7305040" cy="562382"/>
              </a:xfrm>
              <a:prstGeom prst="rect">
                <a:avLst/>
              </a:prstGeom>
              <a:blipFill>
                <a:blip r:embed="rId3"/>
                <a:stretch>
                  <a:fillRect t="-8602" b="-53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soportba foglalás 3"/>
          <p:cNvGrpSpPr/>
          <p:nvPr/>
        </p:nvGrpSpPr>
        <p:grpSpPr>
          <a:xfrm>
            <a:off x="2924476" y="2196285"/>
            <a:ext cx="2497268" cy="1722922"/>
            <a:chOff x="2924476" y="2379165"/>
            <a:chExt cx="2497268" cy="1722922"/>
          </a:xfrm>
        </p:grpSpPr>
        <p:sp>
          <p:nvSpPr>
            <p:cNvPr id="7" name="Körszelet 6"/>
            <p:cNvSpPr/>
            <p:nvPr/>
          </p:nvSpPr>
          <p:spPr>
            <a:xfrm>
              <a:off x="3368842" y="2379165"/>
              <a:ext cx="1722922" cy="1722922"/>
            </a:xfrm>
            <a:prstGeom prst="chord">
              <a:avLst>
                <a:gd name="adj1" fmla="val 5374219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Körszelet 7"/>
            <p:cNvSpPr/>
            <p:nvPr/>
          </p:nvSpPr>
          <p:spPr>
            <a:xfrm flipH="1">
              <a:off x="3368842" y="2379165"/>
              <a:ext cx="1722922" cy="1722922"/>
            </a:xfrm>
            <a:prstGeom prst="chord">
              <a:avLst>
                <a:gd name="adj1" fmla="val 5374219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>
              <a:off x="4796102" y="3240626"/>
              <a:ext cx="625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flipH="1">
              <a:off x="2924476" y="3240626"/>
              <a:ext cx="625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6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16513" cy="5606501"/>
              </a:xfrm>
            </p:spPr>
            <p:txBody>
              <a:bodyPr/>
              <a:lstStyle/>
              <a:p>
                <a:r>
                  <a:rPr lang="hu-HU" dirty="0" smtClean="0"/>
                  <a:t>I. eset: </a:t>
                </a:r>
                <a:r>
                  <a:rPr lang="hu-HU" i="1" dirty="0" err="1" smtClean="0"/>
                  <a:t>S</a:t>
                </a:r>
                <a:r>
                  <a:rPr lang="hu-HU" i="1" baseline="-25000" dirty="0" err="1" smtClean="0"/>
                  <a:t>n</a:t>
                </a:r>
                <a:r>
                  <a:rPr lang="hu-HU" dirty="0" smtClean="0"/>
                  <a:t> és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 színe különböző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pPr algn="ctr"/>
                <a:r>
                  <a:rPr lang="hu-HU" dirty="0" smtClean="0"/>
                  <a:t>Esetek száma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16513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Kör 2"/>
          <p:cNvSpPr/>
          <p:nvPr/>
        </p:nvSpPr>
        <p:spPr>
          <a:xfrm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Kör 6"/>
          <p:cNvSpPr/>
          <p:nvPr/>
        </p:nvSpPr>
        <p:spPr>
          <a:xfrm rot="27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Kör 8"/>
          <p:cNvSpPr/>
          <p:nvPr/>
        </p:nvSpPr>
        <p:spPr>
          <a:xfrm rot="54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Kör 9"/>
          <p:cNvSpPr/>
          <p:nvPr/>
        </p:nvSpPr>
        <p:spPr>
          <a:xfrm rot="81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Kör 10"/>
          <p:cNvSpPr/>
          <p:nvPr/>
        </p:nvSpPr>
        <p:spPr>
          <a:xfrm rot="108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Kör 11"/>
          <p:cNvSpPr/>
          <p:nvPr/>
        </p:nvSpPr>
        <p:spPr>
          <a:xfrm rot="135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Kör 12"/>
          <p:cNvSpPr/>
          <p:nvPr/>
        </p:nvSpPr>
        <p:spPr>
          <a:xfrm rot="16200000">
            <a:off x="2281187" y="1713296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Kör 13"/>
          <p:cNvSpPr/>
          <p:nvPr/>
        </p:nvSpPr>
        <p:spPr>
          <a:xfrm rot="-2700000">
            <a:off x="2281187" y="1713296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520241" y="2110111"/>
            <a:ext cx="7357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latin typeface="Century Schoolbook" panose="02040604050505020304" pitchFamily="18" charset="0"/>
              </a:rPr>
              <a:t>S</a:t>
            </a:r>
            <a:r>
              <a:rPr lang="hu-HU" sz="2800" baseline="-25000" dirty="0" smtClean="0">
                <a:latin typeface="Century Schoolbook" panose="02040604050505020304" pitchFamily="18" charset="0"/>
              </a:rPr>
              <a:t>1</a:t>
            </a:r>
            <a:endParaRPr lang="hu-HU" sz="2800" baseline="-25000" dirty="0">
              <a:latin typeface="Century Schoolbook" panose="020406040505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256039" y="2855306"/>
            <a:ext cx="7357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latin typeface="Century Schoolbook" panose="02040604050505020304" pitchFamily="18" charset="0"/>
              </a:rPr>
              <a:t>S</a:t>
            </a:r>
            <a:r>
              <a:rPr lang="hu-HU" sz="2800" baseline="-25000" dirty="0" smtClean="0">
                <a:latin typeface="Century Schoolbook" panose="02040604050505020304" pitchFamily="18" charset="0"/>
              </a:rPr>
              <a:t>2</a:t>
            </a:r>
            <a:endParaRPr lang="hu-HU" sz="2800" baseline="-25000" dirty="0">
              <a:latin typeface="Century Schoolbook" panose="020406040505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461108" y="2110111"/>
            <a:ext cx="7357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latin typeface="Century Schoolbook" panose="02040604050505020304" pitchFamily="18" charset="0"/>
              </a:rPr>
              <a:t>S</a:t>
            </a:r>
            <a:r>
              <a:rPr lang="hu-HU" sz="2800" i="1" baseline="-25000" dirty="0" err="1" smtClean="0">
                <a:latin typeface="Century Schoolbook" panose="02040604050505020304" pitchFamily="18" charset="0"/>
              </a:rPr>
              <a:t>n</a:t>
            </a:r>
            <a:endParaRPr lang="hu-HU" sz="2800" i="1" baseline="-25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4"/>
                <a:ext cx="8716513" cy="58899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II. eset: </a:t>
                </a:r>
                <a:r>
                  <a:rPr lang="hu-HU" i="1" dirty="0" err="1" smtClean="0"/>
                  <a:t>S</a:t>
                </a:r>
                <a:r>
                  <a:rPr lang="hu-HU" i="1" baseline="-25000" dirty="0" err="1" smtClean="0"/>
                  <a:t>n</a:t>
                </a:r>
                <a:r>
                  <a:rPr lang="hu-HU" dirty="0" smtClean="0"/>
                  <a:t> és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 színe azonos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sz="4000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pPr algn="ctr"/>
                <a:r>
                  <a:rPr lang="hu-HU" i="1" dirty="0" err="1"/>
                  <a:t>S</a:t>
                </a:r>
                <a:r>
                  <a:rPr lang="hu-HU" i="1" baseline="-25000" dirty="0" err="1"/>
                  <a:t>n</a:t>
                </a:r>
                <a:r>
                  <a:rPr lang="hu-HU" dirty="0"/>
                  <a:t> és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 egy szektorrá egyesülnek</a:t>
                </a:r>
              </a:p>
              <a:p>
                <a:pPr algn="ctr"/>
                <a:r>
                  <a:rPr lang="hu-HU" dirty="0" smtClean="0"/>
                  <a:t>Olyan, mintha 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  tartomány lenne jól színezve</a:t>
                </a:r>
              </a:p>
              <a:p>
                <a:pPr algn="ctr"/>
                <a:r>
                  <a:rPr lang="hu-HU" dirty="0" smtClean="0"/>
                  <a:t>Esetek száma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4"/>
                <a:ext cx="8716513" cy="5889965"/>
              </a:xfrm>
              <a:blipFill>
                <a:blip r:embed="rId2"/>
                <a:stretch>
                  <a:fillRect t="-1449" b="-5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Kör 2"/>
          <p:cNvSpPr/>
          <p:nvPr/>
        </p:nvSpPr>
        <p:spPr>
          <a:xfrm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Kör 6"/>
          <p:cNvSpPr/>
          <p:nvPr/>
        </p:nvSpPr>
        <p:spPr>
          <a:xfrm rot="27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Kör 8"/>
          <p:cNvSpPr/>
          <p:nvPr/>
        </p:nvSpPr>
        <p:spPr>
          <a:xfrm rot="54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Kör 9"/>
          <p:cNvSpPr/>
          <p:nvPr/>
        </p:nvSpPr>
        <p:spPr>
          <a:xfrm rot="81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Kör 10"/>
          <p:cNvSpPr/>
          <p:nvPr/>
        </p:nvSpPr>
        <p:spPr>
          <a:xfrm rot="108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Kör 11"/>
          <p:cNvSpPr/>
          <p:nvPr/>
        </p:nvSpPr>
        <p:spPr>
          <a:xfrm rot="13500000">
            <a:off x="2281187" y="1713297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Kör 12"/>
          <p:cNvSpPr/>
          <p:nvPr/>
        </p:nvSpPr>
        <p:spPr>
          <a:xfrm rot="16200000">
            <a:off x="2281187" y="1713296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Kör 13"/>
          <p:cNvSpPr/>
          <p:nvPr/>
        </p:nvSpPr>
        <p:spPr>
          <a:xfrm rot="-2700000">
            <a:off x="2281187" y="1713296"/>
            <a:ext cx="3898232" cy="3898232"/>
          </a:xfrm>
          <a:prstGeom prst="pie">
            <a:avLst>
              <a:gd name="adj1" fmla="val 13520314"/>
              <a:gd name="adj2" fmla="val 162000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520241" y="2110111"/>
            <a:ext cx="7357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latin typeface="Century Schoolbook" panose="02040604050505020304" pitchFamily="18" charset="0"/>
              </a:rPr>
              <a:t>S</a:t>
            </a:r>
            <a:r>
              <a:rPr lang="hu-HU" sz="2800" baseline="-25000" dirty="0" smtClean="0">
                <a:latin typeface="Century Schoolbook" panose="02040604050505020304" pitchFamily="18" charset="0"/>
              </a:rPr>
              <a:t>1</a:t>
            </a:r>
            <a:endParaRPr lang="hu-HU" sz="2800" baseline="-25000" dirty="0">
              <a:latin typeface="Century Schoolbook" panose="020406040505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256039" y="2855306"/>
            <a:ext cx="7357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latin typeface="Century Schoolbook" panose="02040604050505020304" pitchFamily="18" charset="0"/>
              </a:rPr>
              <a:t>S</a:t>
            </a:r>
            <a:r>
              <a:rPr lang="hu-HU" sz="2800" baseline="-25000" dirty="0" smtClean="0">
                <a:latin typeface="Century Schoolbook" panose="02040604050505020304" pitchFamily="18" charset="0"/>
              </a:rPr>
              <a:t>2</a:t>
            </a:r>
            <a:endParaRPr lang="hu-HU" sz="2800" baseline="-25000" dirty="0">
              <a:latin typeface="Century Schoolbook" panose="020406040505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461108" y="2110111"/>
            <a:ext cx="7357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latin typeface="Century Schoolbook" panose="02040604050505020304" pitchFamily="18" charset="0"/>
              </a:rPr>
              <a:t>S</a:t>
            </a:r>
            <a:r>
              <a:rPr lang="hu-HU" sz="2800" i="1" baseline="-25000" dirty="0" err="1" smtClean="0">
                <a:latin typeface="Century Schoolbook" panose="02040604050505020304" pitchFamily="18" charset="0"/>
              </a:rPr>
              <a:t>n</a:t>
            </a:r>
            <a:endParaRPr lang="hu-HU" sz="2800" i="1" baseline="-25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16513" cy="5889965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smtClean="0"/>
                  <a:t>A rekurziós összefüggés: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≥2)</m:t>
                      </m:r>
                    </m:oMath>
                  </m:oMathPara>
                </a14:m>
                <a:endParaRPr lang="hu-HU" dirty="0" smtClean="0"/>
              </a:p>
              <a:p>
                <a:pPr>
                  <a:spcBef>
                    <a:spcPts val="600"/>
                  </a:spcBef>
                </a:pPr>
                <a:r>
                  <a:rPr lang="hu-HU" dirty="0" smtClean="0"/>
                  <a:t>Explicit képlet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hu-HU" dirty="0" smtClean="0"/>
                  <a:t>-re: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−1=−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r>
                  <a:rPr lang="hu-HU" dirty="0" smtClean="0"/>
                  <a:t>Index-léptetéssel: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16513" cy="5889965"/>
              </a:xfrm>
              <a:blipFill>
                <a:blip r:embed="rId2"/>
                <a:stretch>
                  <a:fillRect t="-7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1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652042" cy="5606501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smtClean="0"/>
              <a:t>Egy 24 egység kerületű kört 24 ponttal egyenlő hosszúságú ívekre osztunk fel.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Hányféleképpen jelölhetünk ki a 24 osztópont közül 8-at úgy, hogy semelyik kettő közötti ív hossza ne legyen sem 3, sem 8 egység hosszúságú?</a:t>
            </a:r>
          </a:p>
          <a:p>
            <a:pPr algn="r">
              <a:spcBef>
                <a:spcPts val="1200"/>
              </a:spcBef>
            </a:pPr>
            <a:endParaRPr lang="hu-HU" dirty="0" smtClean="0"/>
          </a:p>
          <a:p>
            <a:pPr algn="r">
              <a:spcBef>
                <a:spcPts val="1200"/>
              </a:spcBef>
            </a:pPr>
            <a:r>
              <a:rPr lang="hu-HU" dirty="0" smtClean="0"/>
              <a:t>(Kanadai Matematikai Olimpia, 2001)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60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733536" cy="580815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Megoldás:</a:t>
            </a:r>
          </a:p>
          <a:p>
            <a:r>
              <a:rPr lang="hu-HU" dirty="0" smtClean="0"/>
              <a:t>Az osztópontok legyenek </a:t>
            </a:r>
            <a:r>
              <a:rPr lang="hu-HU" i="1" dirty="0" smtClean="0"/>
              <a:t>P</a:t>
            </a:r>
            <a:r>
              <a:rPr lang="hu-HU" baseline="-25000" dirty="0" smtClean="0"/>
              <a:t>1</a:t>
            </a:r>
            <a:r>
              <a:rPr lang="hu-HU" dirty="0" smtClean="0"/>
              <a:t>, </a:t>
            </a:r>
            <a:r>
              <a:rPr lang="hu-HU" i="1" dirty="0" smtClean="0"/>
              <a:t>P</a:t>
            </a:r>
            <a:r>
              <a:rPr lang="hu-HU" baseline="-25000" dirty="0" smtClean="0"/>
              <a:t>2</a:t>
            </a:r>
            <a:r>
              <a:rPr lang="hu-HU" dirty="0" smtClean="0"/>
              <a:t>, …, </a:t>
            </a:r>
            <a:r>
              <a:rPr lang="hu-HU" i="1" dirty="0" smtClean="0"/>
              <a:t>P</a:t>
            </a:r>
            <a:r>
              <a:rPr lang="hu-HU" baseline="-25000" dirty="0" smtClean="0"/>
              <a:t>24</a:t>
            </a:r>
          </a:p>
          <a:p>
            <a:r>
              <a:rPr lang="hu-HU" dirty="0" smtClean="0"/>
              <a:t>A pontokat táblázatba rendezzük: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– az 1. és 3. sorokat, illetve</a:t>
            </a:r>
          </a:p>
          <a:p>
            <a:r>
              <a:rPr lang="hu-HU" dirty="0" smtClean="0"/>
              <a:t>   az 1. és 8. oszlopokat szomszédosnak tekintjük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Sor szomszédos pontok által meghatározott ívek hossza 3 egység.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Oszlop </a:t>
            </a:r>
            <a:r>
              <a:rPr lang="hu-HU" dirty="0"/>
              <a:t>szomszédos pontok által meghatározott ívek hossza </a:t>
            </a:r>
            <a:r>
              <a:rPr lang="hu-HU" dirty="0" smtClean="0"/>
              <a:t>8 </a:t>
            </a:r>
            <a:r>
              <a:rPr lang="hu-HU" dirty="0"/>
              <a:t>egység.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Minden oszlopból 1 pontot kell kiválasztani, hogy azok között ne legyenek </a:t>
            </a:r>
            <a:r>
              <a:rPr lang="hu-HU" dirty="0" err="1" smtClean="0"/>
              <a:t>sorszomszédosak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32824"/>
              </p:ext>
            </p:extLst>
          </p:nvPr>
        </p:nvGraphicFramePr>
        <p:xfrm>
          <a:off x="969968" y="2128521"/>
          <a:ext cx="720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17837622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215019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353631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6756866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9516978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565533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4179423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229112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4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7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10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13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16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19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22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5842867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9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12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15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18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21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24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3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6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9844904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17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20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23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8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11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14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14038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1. sor   </a:t>
                </a:r>
                <a:r>
                  <a:rPr lang="hu-HU" dirty="0" smtClean="0">
                    <a:sym typeface="MT Extra" panose="05050102010205020202" pitchFamily="18" charset="2"/>
                  </a:rPr>
                  <a:t>   piros szín</a:t>
                </a:r>
              </a:p>
              <a:p>
                <a:r>
                  <a:rPr lang="hu-HU" dirty="0" smtClean="0"/>
                  <a:t>2. sor   </a:t>
                </a:r>
                <a:r>
                  <a:rPr lang="hu-HU" dirty="0">
                    <a:sym typeface="MT Extra" panose="05050102010205020202" pitchFamily="18" charset="2"/>
                  </a:rPr>
                  <a:t>   </a:t>
                </a:r>
                <a:r>
                  <a:rPr lang="hu-HU" dirty="0" smtClean="0">
                    <a:sym typeface="MT Extra" panose="05050102010205020202" pitchFamily="18" charset="2"/>
                  </a:rPr>
                  <a:t>kék </a:t>
                </a:r>
                <a:r>
                  <a:rPr lang="hu-HU" dirty="0">
                    <a:sym typeface="MT Extra" panose="05050102010205020202" pitchFamily="18" charset="2"/>
                  </a:rPr>
                  <a:t>szín</a:t>
                </a:r>
                <a:endParaRPr lang="hu-HU" dirty="0" smtClean="0"/>
              </a:p>
              <a:p>
                <a:r>
                  <a:rPr lang="hu-HU" dirty="0" smtClean="0"/>
                  <a:t>3. </a:t>
                </a:r>
                <a:r>
                  <a:rPr lang="hu-HU" dirty="0"/>
                  <a:t>sor   </a:t>
                </a:r>
                <a:r>
                  <a:rPr lang="hu-HU" dirty="0">
                    <a:sym typeface="MT Extra" panose="05050102010205020202" pitchFamily="18" charset="2"/>
                  </a:rPr>
                  <a:t>   </a:t>
                </a:r>
                <a:r>
                  <a:rPr lang="hu-HU" dirty="0" smtClean="0">
                    <a:sym typeface="MT Extra" panose="05050102010205020202" pitchFamily="18" charset="2"/>
                  </a:rPr>
                  <a:t>sárga </a:t>
                </a:r>
                <a:r>
                  <a:rPr lang="hu-HU" dirty="0">
                    <a:sym typeface="MT Extra" panose="05050102010205020202" pitchFamily="18" charset="2"/>
                  </a:rPr>
                  <a:t>szín</a:t>
                </a:r>
              </a:p>
              <a:p>
                <a:r>
                  <a:rPr lang="hu-HU" dirty="0" smtClean="0"/>
                  <a:t>8 oszlop   </a:t>
                </a:r>
                <a:r>
                  <a:rPr lang="hu-HU" dirty="0">
                    <a:sym typeface="MT Extra" panose="05050102010205020202" pitchFamily="18" charset="2"/>
                  </a:rPr>
                  <a:t> </a:t>
                </a:r>
                <a:r>
                  <a:rPr lang="hu-HU" dirty="0" smtClean="0">
                    <a:sym typeface="MT Extra" panose="05050102010205020202" pitchFamily="18" charset="2"/>
                  </a:rPr>
                  <a:t> 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1</a:t>
                </a:r>
                <a:r>
                  <a:rPr lang="hu-HU" dirty="0"/>
                  <a:t>, </a:t>
                </a:r>
                <a:r>
                  <a:rPr lang="hu-HU" i="1" dirty="0"/>
                  <a:t>S</a:t>
                </a:r>
                <a:r>
                  <a:rPr lang="hu-HU" baseline="-25000" dirty="0"/>
                  <a:t>2</a:t>
                </a:r>
                <a:r>
                  <a:rPr lang="hu-HU" dirty="0"/>
                  <a:t>, …, </a:t>
                </a:r>
                <a:r>
                  <a:rPr lang="hu-HU" i="1" dirty="0" smtClean="0"/>
                  <a:t>S</a:t>
                </a:r>
                <a:r>
                  <a:rPr lang="hu-HU" baseline="-25000" dirty="0" smtClean="0"/>
                  <a:t>8</a:t>
                </a:r>
                <a:r>
                  <a:rPr lang="hu-HU" dirty="0" smtClean="0"/>
                  <a:t> szektorok</a:t>
                </a:r>
              </a:p>
              <a:p>
                <a:r>
                  <a:rPr lang="hu-HU" dirty="0" smtClean="0"/>
                  <a:t>Szektor   </a:t>
                </a:r>
                <a:r>
                  <a:rPr lang="hu-HU" dirty="0">
                    <a:sym typeface="MT Extra" panose="05050102010205020202" pitchFamily="18" charset="2"/>
                  </a:rPr>
                  <a:t></a:t>
                </a:r>
                <a:r>
                  <a:rPr lang="hu-HU" dirty="0" smtClean="0"/>
                  <a:t>   kiválasztott elem színe</a:t>
                </a:r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pPr>
                  <a:spcAft>
                    <a:spcPts val="600"/>
                  </a:spcAft>
                </a:pPr>
                <a:r>
                  <a:rPr lang="hu-HU" dirty="0" smtClean="0"/>
                  <a:t>2. feladat speciális eleme (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=8, </a:t>
                </a:r>
                <a:r>
                  <a:rPr lang="hu-HU" i="1" dirty="0" smtClean="0"/>
                  <a:t>k</a:t>
                </a:r>
                <a:r>
                  <a:rPr lang="hu-HU" dirty="0" smtClean="0"/>
                  <a:t>=3)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2=258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48555"/>
              </p:ext>
            </p:extLst>
          </p:nvPr>
        </p:nvGraphicFramePr>
        <p:xfrm>
          <a:off x="969968" y="3061253"/>
          <a:ext cx="7200000" cy="1412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17837622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215019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353631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6756866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9516978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565533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4179423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22911209"/>
                    </a:ext>
                  </a:extLst>
                </a:gridCol>
              </a:tblGrid>
              <a:tr h="476033"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4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7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10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13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16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19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22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5842867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9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12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15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18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21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24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3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6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9844904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17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20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23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8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11</a:t>
                      </a:r>
                      <a:endParaRPr lang="hu-HU" sz="2000" dirty="0" smtClean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i="1" dirty="0" smtClean="0">
                          <a:latin typeface="Century Schoolbook" panose="02040604050505020304" pitchFamily="18" charset="0"/>
                        </a:rPr>
                        <a:t>P</a:t>
                      </a:r>
                      <a:r>
                        <a:rPr lang="hu-HU" sz="2000" baseline="-25000" dirty="0" smtClean="0">
                          <a:latin typeface="Century Schoolbook" panose="02040604050505020304" pitchFamily="18" charset="0"/>
                        </a:rPr>
                        <a:t>14</a:t>
                      </a:r>
                      <a:endParaRPr lang="hu-HU" sz="2000" dirty="0">
                        <a:latin typeface="Century Schoolbook" panose="020406040505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8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Kiértékelés színekkel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27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4380" y="968035"/>
                <a:ext cx="8893742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I. Az összes nő egymás mellett ül.</a:t>
                </a:r>
              </a:p>
              <a:p>
                <a:pPr marL="355600" algn="just"/>
                <a:r>
                  <a:rPr lang="hu-HU" dirty="0" smtClean="0"/>
                  <a:t>Alosztályok:</a:t>
                </a:r>
              </a:p>
              <a:p>
                <a:pPr marL="355600" algn="just"/>
                <a:r>
                  <a:rPr lang="hu-HU" i="1" dirty="0" smtClean="0"/>
                  <a:t>a</a:t>
                </a:r>
                <a:r>
                  <a:rPr lang="hu-HU" dirty="0" smtClean="0"/>
                  <a:t>) NNN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NF</a:t>
                </a:r>
                <a:r>
                  <a:rPr lang="hu-HU" dirty="0" smtClean="0"/>
                  <a:t>FFF vagy FFF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/>
                  <a:t>NNN</a:t>
                </a:r>
              </a:p>
              <a:p>
                <a:pPr marL="355600" algn="just"/>
                <a:r>
                  <a:rPr lang="hu-HU" i="1" dirty="0" smtClean="0"/>
                  <a:t>b</a:t>
                </a:r>
                <a:r>
                  <a:rPr lang="hu-HU" dirty="0" smtClean="0"/>
                  <a:t>)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/>
                  <a:t>NN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/>
                  <a:t>FF vagy FF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/>
                  <a:t>NN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</a:p>
              <a:p>
                <a:pPr marL="355600" algn="just"/>
                <a:r>
                  <a:rPr lang="hu-HU" i="1" dirty="0" smtClean="0"/>
                  <a:t>c</a:t>
                </a:r>
                <a:r>
                  <a:rPr lang="hu-HU" dirty="0" smtClean="0"/>
                  <a:t>) F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/>
                  <a:t>NN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/>
                  <a:t>F</a:t>
                </a:r>
              </a:p>
              <a:p>
                <a:pPr marL="355600" algn="just"/>
                <a:r>
                  <a:rPr lang="hu-HU" dirty="0" smtClean="0"/>
                  <a:t>Esetek száma: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4!</m:t>
                    </m:r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3!+2∙2!+2!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=432</m:t>
                    </m:r>
                  </m:oMath>
                </a14:m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II. </a:t>
                </a:r>
                <a:r>
                  <a:rPr lang="hu-HU" dirty="0"/>
                  <a:t>A nők csoportosítási formája 3+1</a:t>
                </a:r>
                <a:r>
                  <a:rPr lang="hu-HU" dirty="0" smtClean="0"/>
                  <a:t>.</a:t>
                </a:r>
              </a:p>
              <a:p>
                <a:pPr marL="355600" algn="just"/>
                <a:r>
                  <a:rPr lang="hu-HU" dirty="0"/>
                  <a:t>Alosztályok:</a:t>
                </a:r>
              </a:p>
              <a:p>
                <a:pPr marL="355600" algn="just"/>
                <a:r>
                  <a:rPr lang="hu-HU" i="1" dirty="0" smtClean="0"/>
                  <a:t>a</a:t>
                </a:r>
                <a:r>
                  <a:rPr lang="hu-HU" dirty="0" smtClean="0"/>
                  <a:t>) N</a:t>
                </a:r>
                <a:r>
                  <a:rPr lang="hu-HU" dirty="0"/>
                  <a:t>N</a:t>
                </a:r>
                <a:r>
                  <a:rPr lang="hu-HU" dirty="0">
                    <a:solidFill>
                      <a:srgbClr val="FF0000"/>
                    </a:solidFill>
                  </a:rPr>
                  <a:t>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</a:t>
                </a:r>
                <a:r>
                  <a:rPr lang="hu-HU" dirty="0" smtClean="0"/>
                  <a:t>FF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/>
                  <a:t> </a:t>
                </a:r>
                <a:r>
                  <a:rPr lang="hu-HU" dirty="0"/>
                  <a:t>vagy </a:t>
                </a:r>
                <a:r>
                  <a:rPr lang="hu-HU" dirty="0">
                    <a:solidFill>
                      <a:srgbClr val="FF0000"/>
                    </a:solidFill>
                  </a:rPr>
                  <a:t>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</a:t>
                </a:r>
                <a:r>
                  <a:rPr lang="hu-HU" dirty="0" smtClean="0"/>
                  <a:t>FF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/>
                  <a:t>NN</a:t>
                </a:r>
                <a:endParaRPr lang="hu-HU" dirty="0"/>
              </a:p>
              <a:p>
                <a:pPr marL="355600" algn="just"/>
                <a:r>
                  <a:rPr lang="hu-HU" i="1" dirty="0"/>
                  <a:t>b</a:t>
                </a:r>
                <a:r>
                  <a:rPr lang="hu-HU" dirty="0"/>
                  <a:t>)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/>
                  <a:t>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/>
                  <a:t>F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FN</a:t>
                </a:r>
                <a:r>
                  <a:rPr lang="hu-HU" dirty="0" smtClean="0"/>
                  <a:t> </a:t>
                </a:r>
                <a:r>
                  <a:rPr lang="hu-HU" dirty="0"/>
                  <a:t>vagy </a:t>
                </a:r>
                <a:r>
                  <a:rPr lang="hu-HU" dirty="0">
                    <a:solidFill>
                      <a:srgbClr val="FF0000"/>
                    </a:solidFill>
                  </a:rPr>
                  <a:t>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</a:t>
                </a:r>
                <a:r>
                  <a:rPr lang="hu-HU" dirty="0" smtClean="0"/>
                  <a:t>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/>
                  <a:t>N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NF</a:t>
                </a:r>
                <a:endParaRPr lang="hu-HU" dirty="0">
                  <a:solidFill>
                    <a:srgbClr val="00B050"/>
                  </a:solidFill>
                </a:endParaRPr>
              </a:p>
              <a:p>
                <a:pPr marL="355600" algn="just"/>
                <a:r>
                  <a:rPr lang="hu-HU" i="1" dirty="0"/>
                  <a:t>c</a:t>
                </a:r>
                <a:r>
                  <a:rPr lang="hu-HU" dirty="0"/>
                  <a:t>) </a:t>
                </a:r>
                <a:r>
                  <a:rPr lang="hu-HU" dirty="0" smtClean="0"/>
                  <a:t>F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/>
                  <a:t>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FN</a:t>
                </a:r>
                <a:r>
                  <a:rPr lang="hu-HU" dirty="0" smtClean="0"/>
                  <a:t> vagy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NF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/>
                  <a:t>N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NF</a:t>
                </a:r>
                <a:r>
                  <a:rPr lang="hu-HU" dirty="0" smtClean="0"/>
                  <a:t>F</a:t>
                </a:r>
                <a:endParaRPr lang="hu-HU" dirty="0"/>
              </a:p>
              <a:p>
                <a:pPr marL="355600" algn="just"/>
                <a:r>
                  <a:rPr lang="hu-HU" dirty="0"/>
                  <a:t>Esetek száma: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4!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!+2∙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2∙1</m:t>
                        </m:r>
                      </m:e>
                    </m:d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380" y="968035"/>
                <a:ext cx="8893742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8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Színezési módszer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11756" y="968035"/>
            <a:ext cx="8724980" cy="5606501"/>
          </a:xfrm>
        </p:spPr>
        <p:txBody>
          <a:bodyPr/>
          <a:lstStyle/>
          <a:p>
            <a:pPr marL="87313" indent="22225">
              <a:spcBef>
                <a:spcPts val="1200"/>
              </a:spcBef>
            </a:pPr>
            <a:r>
              <a:rPr lang="hu-HU" dirty="0" smtClean="0"/>
              <a:t>Pontokhoz, szakaszokhoz, tartományokhoz színeket rendelünk.</a:t>
            </a:r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Megszámoljuk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az azonos vagy különböző színű pontpárokat,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az egyszínű vagy nem egyszínű háromszögeket,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az azonos vagy különböző színű </a:t>
            </a:r>
            <a:r>
              <a:rPr lang="hu-HU" dirty="0" err="1" smtClean="0"/>
              <a:t>szögszárakkal</a:t>
            </a:r>
            <a:r>
              <a:rPr lang="hu-HU" dirty="0" smtClean="0"/>
              <a:t> rendelkező szögeket,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tartományokhoz tartozó azonos színű mezőket.</a:t>
            </a:r>
          </a:p>
          <a:p>
            <a:pPr marL="87313">
              <a:spcBef>
                <a:spcPts val="1200"/>
              </a:spcBef>
            </a:pPr>
            <a:r>
              <a:rPr lang="hu-HU" dirty="0" smtClean="0"/>
              <a:t>Az adatokat elemezzük, összehasonlítjuk, majd a megoldáshoz vezető megállapításokat teszünk.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49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 smtClean="0"/>
              <a:t>Egy 23×23-as táblát akarunk lefedni 1×1-es, 2×2-es és 3×3-as csempékkel. Legalább hány 1×1-es lapot kell felhasználnunk? (A lapok nem darabolhatók fel kisebb részekre.)</a:t>
            </a:r>
          </a:p>
          <a:p>
            <a:endParaRPr lang="hu-HU" dirty="0"/>
          </a:p>
          <a:p>
            <a:r>
              <a:rPr lang="hu-HU" dirty="0" smtClean="0"/>
              <a:t>Megoldás: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14" y="2176061"/>
            <a:ext cx="4772827" cy="46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199" y="968035"/>
                <a:ext cx="8738669" cy="560650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dirty="0" smtClean="0"/>
                  <a:t>A tábla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=529</m:t>
                    </m:r>
                  </m:oMath>
                </a14:m>
                <a:r>
                  <a:rPr lang="hu-HU" dirty="0" smtClean="0"/>
                  <a:t> egységnégyzetből áll.</a:t>
                </a:r>
              </a:p>
              <a:p>
                <a:pPr algn="just"/>
                <a:r>
                  <a:rPr lang="hu-HU" dirty="0" smtClean="0"/>
                  <a:t>A fehér egységnégyzetek száma: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∙23</m:t>
                    </m:r>
                  </m:oMath>
                </a14:m>
                <a:r>
                  <a:rPr lang="hu-HU" dirty="0" smtClean="0"/>
                  <a:t>  (páratlan szám)</a:t>
                </a:r>
              </a:p>
              <a:p>
                <a:pPr algn="just"/>
                <a:r>
                  <a:rPr lang="hu-HU" dirty="0" smtClean="0"/>
                  <a:t>A 2</a:t>
                </a:r>
                <a:r>
                  <a:rPr lang="hu-HU" dirty="0"/>
                  <a:t>×</a:t>
                </a:r>
                <a:r>
                  <a:rPr lang="hu-HU" dirty="0" smtClean="0"/>
                  <a:t>2-es és 3</a:t>
                </a:r>
                <a:r>
                  <a:rPr lang="hu-HU" dirty="0"/>
                  <a:t>×</a:t>
                </a:r>
                <a:r>
                  <a:rPr lang="hu-HU" dirty="0" smtClean="0"/>
                  <a:t>3-as csempék takarási lehetőségei: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pPr algn="ctr"/>
                <a:r>
                  <a:rPr lang="hu-HU" dirty="0" smtClean="0"/>
                  <a:t>páros számú fehér mező</a:t>
                </a:r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Legalább 1 db 1</a:t>
                </a:r>
                <a:r>
                  <a:rPr lang="hu-HU" dirty="0"/>
                  <a:t>×</a:t>
                </a:r>
                <a:r>
                  <a:rPr lang="hu-HU" dirty="0" smtClean="0"/>
                  <a:t>1-es csempére szükség van</a:t>
                </a:r>
              </a:p>
              <a:p>
                <a:r>
                  <a:rPr lang="hu-HU" dirty="0" smtClean="0"/>
                  <a:t>A lefedés megvalósítása 1 db 1</a:t>
                </a:r>
                <a:r>
                  <a:rPr lang="hu-HU" dirty="0"/>
                  <a:t>×</a:t>
                </a:r>
                <a:r>
                  <a:rPr lang="hu-HU" dirty="0" smtClean="0"/>
                  <a:t>1-es csempével:</a:t>
                </a:r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99" y="968035"/>
                <a:ext cx="8738669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08" y="2148489"/>
            <a:ext cx="5276850" cy="8477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76" y="4176668"/>
            <a:ext cx="2458171" cy="25293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985" y="4217574"/>
            <a:ext cx="27241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199" y="968035"/>
            <a:ext cx="8575041" cy="56065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hu-HU" dirty="0" smtClean="0"/>
              <a:t>Egy parlament munkájában 30 személy vesz részt, és bármely két személy szövetségben áll vagy politikai ellenfele a másiknak. Tudjuk, hogy minden személynek pontosan 6 politikai ellenfele van. 3 személyt nevezzünk egységes triónak, ha közülük bármely két politikus szövetségben áll vagy ellenfele a másiknak.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Határozzuk meg az egységes triók számát!</a:t>
            </a:r>
          </a:p>
          <a:p>
            <a:pPr algn="r">
              <a:spcBef>
                <a:spcPts val="1200"/>
              </a:spcBef>
            </a:pPr>
            <a:endParaRPr lang="hu-HU" dirty="0" smtClean="0"/>
          </a:p>
          <a:p>
            <a:pPr algn="r">
              <a:spcBef>
                <a:spcPts val="1200"/>
              </a:spcBef>
            </a:pPr>
            <a:r>
              <a:rPr lang="hu-HU" dirty="0" smtClean="0"/>
              <a:t>(Orosz Matematikai Olimpia)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0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199" y="968035"/>
            <a:ext cx="8873424" cy="5606501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Megoldás:</a:t>
            </a:r>
          </a:p>
          <a:p>
            <a:pPr marL="2328863" indent="-2219325" algn="just"/>
            <a:r>
              <a:rPr lang="hu-HU" dirty="0" smtClean="0"/>
              <a:t>Személyek </a:t>
            </a:r>
            <a:r>
              <a:rPr lang="hu-HU" dirty="0" smtClean="0">
                <a:sym typeface="MT Extra" panose="05050102010205020202" pitchFamily="18" charset="2"/>
              </a:rPr>
              <a:t> térbeli pontok (semelyik 4 nem esik egy síkra)</a:t>
            </a:r>
          </a:p>
          <a:p>
            <a:pPr algn="just">
              <a:tabLst>
                <a:tab pos="2868613" algn="l"/>
              </a:tabLst>
            </a:pPr>
            <a:r>
              <a:rPr lang="hu-HU" dirty="0" smtClean="0"/>
              <a:t>	</a:t>
            </a:r>
          </a:p>
          <a:p>
            <a:pPr algn="just">
              <a:tabLst>
                <a:tab pos="2868613" algn="l"/>
              </a:tabLst>
            </a:pPr>
            <a:r>
              <a:rPr lang="hu-HU" dirty="0"/>
              <a:t>	</a:t>
            </a:r>
            <a:r>
              <a:rPr lang="hu-HU" dirty="0" smtClean="0"/>
              <a:t>A és B szövetségesek</a:t>
            </a:r>
          </a:p>
          <a:p>
            <a:pPr algn="just">
              <a:tabLst>
                <a:tab pos="2868613" algn="l"/>
              </a:tabLst>
            </a:pPr>
            <a:endParaRPr lang="hu-HU" dirty="0"/>
          </a:p>
          <a:p>
            <a:pPr algn="just">
              <a:tabLst>
                <a:tab pos="2868613" algn="l"/>
              </a:tabLst>
            </a:pPr>
            <a:r>
              <a:rPr lang="hu-HU" dirty="0" smtClean="0"/>
              <a:t>	C és D politikai ellenfelek</a:t>
            </a:r>
          </a:p>
          <a:p>
            <a:pPr algn="just">
              <a:tabLst>
                <a:tab pos="2868613" algn="l"/>
              </a:tabLst>
            </a:pPr>
            <a:r>
              <a:rPr lang="hu-HU" dirty="0" smtClean="0"/>
              <a:t>	</a:t>
            </a:r>
          </a:p>
          <a:p>
            <a:pPr algn="just">
              <a:tabLst>
                <a:tab pos="2868613" algn="l"/>
              </a:tabLst>
            </a:pPr>
            <a:endParaRPr lang="hu-HU" dirty="0"/>
          </a:p>
          <a:p>
            <a:pPr algn="just">
              <a:tabLst>
                <a:tab pos="2868613" algn="l"/>
              </a:tabLst>
            </a:pPr>
            <a:r>
              <a:rPr lang="hu-HU" dirty="0" smtClean="0"/>
              <a:t>	tarka szög</a:t>
            </a:r>
          </a:p>
          <a:p>
            <a:pPr algn="just">
              <a:tabLst>
                <a:tab pos="2868613" algn="l"/>
              </a:tabLst>
            </a:pPr>
            <a:endParaRPr lang="hu-HU" dirty="0"/>
          </a:p>
          <a:p>
            <a:pPr algn="just">
              <a:tabLst>
                <a:tab pos="2868613" algn="l"/>
              </a:tabLst>
            </a:pPr>
            <a:endParaRPr lang="hu-HU" dirty="0" smtClean="0"/>
          </a:p>
          <a:p>
            <a:pPr algn="just">
              <a:tabLst>
                <a:tab pos="2868613" algn="l"/>
              </a:tabLst>
            </a:pPr>
            <a:r>
              <a:rPr lang="hu-HU" dirty="0" smtClean="0"/>
              <a:t>A gráfban az egyszínű háromszögeket számoljuk meg.</a:t>
            </a:r>
          </a:p>
          <a:p>
            <a:pPr algn="just"/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9" y="2227948"/>
            <a:ext cx="2390775" cy="4000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9" y="2990091"/>
            <a:ext cx="2371725" cy="4191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06" y="3771285"/>
            <a:ext cx="15525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199" y="968035"/>
                <a:ext cx="8738669" cy="5606501"/>
              </a:xfrm>
            </p:spPr>
            <p:txBody>
              <a:bodyPr>
                <a:normAutofit/>
              </a:bodyPr>
              <a:lstStyle/>
              <a:p>
                <a:pPr algn="just">
                  <a:tabLst>
                    <a:tab pos="2868613" algn="l"/>
                  </a:tabLst>
                </a:pPr>
                <a:endParaRPr lang="hu-HU" dirty="0" smtClean="0"/>
              </a:p>
              <a:p>
                <a:pPr algn="just">
                  <a:tabLst>
                    <a:tab pos="2868613" algn="l"/>
                  </a:tabLst>
                </a:pPr>
                <a:endParaRPr lang="hu-HU" dirty="0"/>
              </a:p>
              <a:p>
                <a:pPr algn="just">
                  <a:tabLst>
                    <a:tab pos="2868613" algn="l"/>
                  </a:tabLst>
                </a:pPr>
                <a:endParaRPr lang="hu-HU" dirty="0"/>
              </a:p>
              <a:p>
                <a:pPr algn="just">
                  <a:tabLst>
                    <a:tab pos="2868613" algn="l"/>
                  </a:tabLst>
                </a:pPr>
                <a:endParaRPr lang="hu-HU" dirty="0" smtClean="0"/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Egyszínű háromszögben nincs tarka szög.</a:t>
                </a:r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Nem egyszínű háromszögben 2 tarka szög van.</a:t>
                </a:r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Minden pontból 23 piros és 6 kék él indul ki.</a:t>
                </a:r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Egy csúcsban találkozó tarka szögek száma: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6=138</m:t>
                    </m:r>
                  </m:oMath>
                </a14:m>
                <a:endParaRPr lang="hu-HU" dirty="0" smtClean="0"/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Az összes tarka szögek száma: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138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4140</m:t>
                    </m:r>
                  </m:oMath>
                </a14:m>
                <a:endParaRPr lang="hu-HU" dirty="0" smtClean="0"/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A nem egyszínű háromszögek száma: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4140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=2070</m:t>
                    </m:r>
                  </m:oMath>
                </a14:m>
                <a:endParaRPr lang="hu-HU" dirty="0" smtClean="0"/>
              </a:p>
              <a:p>
                <a:pPr algn="just">
                  <a:tabLst>
                    <a:tab pos="2868613" algn="l"/>
                  </a:tabLst>
                </a:pPr>
                <a:r>
                  <a:rPr lang="hu-HU" dirty="0" smtClean="0"/>
                  <a:t>– Az egyszínű háromszögek és az egységes triók száma:</a:t>
                </a:r>
              </a:p>
              <a:p>
                <a:pPr algn="just">
                  <a:tabLst>
                    <a:tab pos="28686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2070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=1990</m:t>
                      </m:r>
                    </m:oMath>
                  </m:oMathPara>
                </a14:m>
                <a:endParaRPr lang="hu-HU" dirty="0" smtClean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99" y="968035"/>
                <a:ext cx="8738669" cy="5606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83" y="807272"/>
            <a:ext cx="80391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Kiértékelés számokkal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9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Kiértékelés számokkal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smtClean="0"/>
              <a:t>A kombinatorikai elemekhez számokat rendelünk.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A számokat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elemezzük,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összehasonlítjuk,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invariáns tulajdonságaikat megállapítjuk.</a:t>
            </a:r>
          </a:p>
          <a:p>
            <a:pPr marL="355600" indent="-268288">
              <a:spcBef>
                <a:spcPts val="1200"/>
              </a:spcBef>
            </a:pPr>
            <a:r>
              <a:rPr lang="hu-HU" dirty="0" smtClean="0"/>
              <a:t>Így a vizsgált probléma könnyen megoldhatóvá válik.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2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526914" cy="56065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endParaRPr lang="hu-HU" dirty="0" smtClean="0"/>
          </a:p>
          <a:p>
            <a:pPr algn="just">
              <a:spcBef>
                <a:spcPts val="1200"/>
              </a:spcBef>
            </a:pPr>
            <a:r>
              <a:rPr lang="hu-HU" dirty="0" smtClean="0"/>
              <a:t>Egy szabályos hatszöget oldalaival párhuzamos egyenesek segítségével felosztunk 24 egybevágó szabályos háromszögre. A kis háromszögek csúcsaihoz 19 különböző valós számot rendelünk.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Igazoljuk, hogy van legalább 7 olyan háromszög, melynek csúcsaihoz rendelt számok az óramutató járása szerint haladva csökkenő sorozatot alkotnak!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23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Megoldás:</a:t>
            </a:r>
          </a:p>
          <a:p>
            <a:r>
              <a:rPr lang="hu-HU" dirty="0" smtClean="0"/>
              <a:t>A felosztás módja: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Az óramutató járása szerint haladva a csúcsokhoz rendelt számok:</a:t>
            </a:r>
          </a:p>
          <a:p>
            <a:r>
              <a:rPr lang="hu-HU" dirty="0" smtClean="0"/>
              <a:t>– csökkenő sorrendet alkotnak</a:t>
            </a:r>
          </a:p>
          <a:p>
            <a:r>
              <a:rPr lang="hu-HU" dirty="0"/>
              <a:t>	</a:t>
            </a:r>
            <a:r>
              <a:rPr lang="hu-HU" dirty="0" smtClean="0"/>
              <a:t>					    N darab</a:t>
            </a:r>
          </a:p>
          <a:p>
            <a:endParaRPr lang="hu-HU" dirty="0"/>
          </a:p>
          <a:p>
            <a:r>
              <a:rPr lang="hu-HU" dirty="0" smtClean="0"/>
              <a:t>– növekvő sorrendet alkotnak</a:t>
            </a:r>
          </a:p>
          <a:p>
            <a:r>
              <a:rPr lang="hu-HU" dirty="0" smtClean="0"/>
              <a:t>						   24–N darab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732" y="849269"/>
            <a:ext cx="3203315" cy="276020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44" y="5417526"/>
            <a:ext cx="933450" cy="8667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494" y="4279567"/>
            <a:ext cx="952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</p:spPr>
            <p:txBody>
              <a:bodyPr/>
              <a:lstStyle/>
              <a:p>
                <a:pPr algn="just"/>
                <a:r>
                  <a:rPr lang="hu-HU" dirty="0" smtClean="0"/>
                  <a:t>III. </a:t>
                </a:r>
                <a:r>
                  <a:rPr lang="hu-HU" dirty="0"/>
                  <a:t>A nők csoportosítási formája </a:t>
                </a:r>
                <a:r>
                  <a:rPr lang="hu-HU" dirty="0" smtClean="0"/>
                  <a:t>2+2.</a:t>
                </a:r>
              </a:p>
              <a:p>
                <a:pPr marL="355600" algn="just"/>
                <a:r>
                  <a:rPr lang="hu-HU" dirty="0" smtClean="0"/>
                  <a:t>Alosztályok:</a:t>
                </a:r>
              </a:p>
              <a:p>
                <a:pPr marL="355600" algn="just"/>
                <a:r>
                  <a:rPr lang="hu-HU" i="1" dirty="0" smtClean="0"/>
                  <a:t>a</a:t>
                </a:r>
                <a:r>
                  <a:rPr lang="hu-HU" dirty="0" smtClean="0"/>
                  <a:t>) 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NF</a:t>
                </a:r>
                <a:r>
                  <a:rPr lang="hu-HU" dirty="0" smtClean="0"/>
                  <a:t>FF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/>
                  <a:t>N</a:t>
                </a:r>
              </a:p>
              <a:p>
                <a:pPr marL="355600" algn="just"/>
                <a:r>
                  <a:rPr lang="hu-HU" i="1" dirty="0" smtClean="0"/>
                  <a:t>b</a:t>
                </a:r>
                <a:r>
                  <a:rPr lang="hu-HU" dirty="0" smtClean="0"/>
                  <a:t>)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/>
                  <a:t>F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FN</a:t>
                </a:r>
                <a:r>
                  <a:rPr lang="hu-HU" dirty="0" smtClean="0"/>
                  <a:t>N vagy </a:t>
                </a:r>
                <a:r>
                  <a:rPr lang="hu-HU" dirty="0"/>
                  <a:t>N</a:t>
                </a:r>
                <a:r>
                  <a:rPr lang="hu-HU" dirty="0">
                    <a:solidFill>
                      <a:srgbClr val="FF0000"/>
                    </a:solidFill>
                  </a:rPr>
                  <a:t>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</a:t>
                </a:r>
                <a:r>
                  <a:rPr lang="hu-HU" dirty="0" smtClean="0"/>
                  <a:t>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NF</a:t>
                </a:r>
              </a:p>
              <a:p>
                <a:pPr marL="355600" algn="just"/>
                <a:r>
                  <a:rPr lang="hu-HU" i="1" dirty="0" smtClean="0"/>
                  <a:t>c</a:t>
                </a:r>
                <a:r>
                  <a:rPr lang="hu-HU" dirty="0" smtClean="0"/>
                  <a:t>) F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FN</a:t>
                </a:r>
                <a:r>
                  <a:rPr lang="hu-HU" dirty="0" smtClean="0"/>
                  <a:t>N vagy 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NF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NF</a:t>
                </a:r>
                <a:r>
                  <a:rPr lang="hu-HU" dirty="0" smtClean="0"/>
                  <a:t>F</a:t>
                </a:r>
              </a:p>
              <a:p>
                <a:pPr marL="355600" algn="just"/>
                <a:r>
                  <a:rPr lang="hu-HU" i="1" dirty="0" smtClean="0"/>
                  <a:t>d</a:t>
                </a:r>
                <a:r>
                  <a:rPr lang="hu-HU" dirty="0" smtClean="0"/>
                  <a:t>)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FN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NF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FN</a:t>
                </a:r>
                <a:r>
                  <a:rPr lang="hu-HU" dirty="0" smtClean="0">
                    <a:solidFill>
                      <a:srgbClr val="FF9900"/>
                    </a:solidFill>
                  </a:rPr>
                  <a:t>NF</a:t>
                </a:r>
              </a:p>
              <a:p>
                <a:pPr marL="355600" algn="just"/>
                <a:r>
                  <a:rPr lang="hu-HU" dirty="0" smtClean="0"/>
                  <a:t>Esetek száma: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4!</m:t>
                    </m:r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!+2∙1</m:t>
                        </m:r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+2∙1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=168</m:t>
                    </m:r>
                  </m:oMath>
                </a14:m>
                <a:endParaRPr lang="hu-HU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IV. A nők csoportosítási formája 2+1+1.</a:t>
                </a:r>
              </a:p>
              <a:p>
                <a:pPr marL="355600" algn="just"/>
                <a:r>
                  <a:rPr lang="hu-HU" dirty="0"/>
                  <a:t>Alosztályok:</a:t>
                </a:r>
              </a:p>
              <a:p>
                <a:pPr marL="355600" algn="just"/>
                <a:r>
                  <a:rPr lang="hu-HU" i="1" dirty="0" smtClean="0"/>
                  <a:t>  </a:t>
                </a:r>
                <a:r>
                  <a:rPr lang="hu-HU" dirty="0" smtClean="0"/>
                  <a:t> </a:t>
                </a:r>
                <a:r>
                  <a:rPr lang="hu-HU" dirty="0">
                    <a:solidFill>
                      <a:srgbClr val="FF0000"/>
                    </a:solidFill>
                  </a:rPr>
                  <a:t>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F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FN</a:t>
                </a:r>
                <a:r>
                  <a:rPr lang="hu-HU" dirty="0" smtClean="0">
                    <a:solidFill>
                      <a:srgbClr val="00B050"/>
                    </a:solidFill>
                  </a:rPr>
                  <a:t>NF</a:t>
                </a:r>
                <a:r>
                  <a:rPr lang="hu-HU" dirty="0" smtClean="0">
                    <a:solidFill>
                      <a:srgbClr val="FF9900"/>
                    </a:solidFill>
                  </a:rPr>
                  <a:t>FN</a:t>
                </a:r>
                <a:endParaRPr lang="hu-HU" dirty="0">
                  <a:solidFill>
                    <a:srgbClr val="FF9900"/>
                  </a:solidFill>
                </a:endParaRPr>
              </a:p>
              <a:p>
                <a:pPr marL="355600" algn="just"/>
                <a:r>
                  <a:rPr lang="hu-HU" dirty="0"/>
                  <a:t>Esetek száma: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4!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4" y="968035"/>
                <a:ext cx="8941868" cy="5606501"/>
              </a:xfrm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háromszögek éleit úgy irányítjuk, hogy mindig a kisebb szám felé mutasson a nyíl.</a:t>
            </a:r>
          </a:p>
          <a:p>
            <a:r>
              <a:rPr lang="hu-HU" dirty="0" smtClean="0"/>
              <a:t>A nyilak bal oldalára –1-et, jobb oldalára +1-et írunk</a:t>
            </a:r>
          </a:p>
          <a:p>
            <a:endParaRPr lang="hu-HU" dirty="0"/>
          </a:p>
          <a:p>
            <a:pPr>
              <a:spcBef>
                <a:spcPts val="1200"/>
              </a:spcBef>
            </a:pPr>
            <a:r>
              <a:rPr lang="hu-HU" dirty="0" smtClean="0"/>
              <a:t>A hatszög oldalaira illeszkedő nyilakra csak a hatszög belsejében írunk számot.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>
              <a:tabLst>
                <a:tab pos="2155825" algn="ctr"/>
                <a:tab pos="6457950" algn="ctr"/>
              </a:tabLst>
            </a:pPr>
            <a:r>
              <a:rPr lang="hu-HU" dirty="0" smtClean="0"/>
              <a:t>	</a:t>
            </a:r>
            <a:r>
              <a:rPr lang="hu-HU" i="1" dirty="0" smtClean="0"/>
              <a:t>N</a:t>
            </a:r>
            <a:r>
              <a:rPr lang="hu-HU" dirty="0" smtClean="0"/>
              <a:t> darab háromszög	24–</a:t>
            </a:r>
            <a:r>
              <a:rPr lang="hu-HU" i="1" dirty="0" smtClean="0"/>
              <a:t>N</a:t>
            </a:r>
            <a:r>
              <a:rPr lang="hu-HU" dirty="0" smtClean="0"/>
              <a:t> darab háromszög</a:t>
            </a:r>
          </a:p>
          <a:p>
            <a:pPr>
              <a:tabLst>
                <a:tab pos="2155825" algn="ctr"/>
                <a:tab pos="6457950" algn="ctr"/>
              </a:tabLst>
            </a:pPr>
            <a:r>
              <a:rPr lang="hu-HU" dirty="0" smtClean="0"/>
              <a:t>	Belül a számok összege: +1	Belül a számok összege: –1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08" y="1998180"/>
            <a:ext cx="1606411" cy="5817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962" y="2025508"/>
            <a:ext cx="1617598" cy="553389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499812" y="3254436"/>
            <a:ext cx="3374688" cy="2447925"/>
            <a:chOff x="499812" y="3254436"/>
            <a:chExt cx="3374688" cy="2447925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8450" y="3254436"/>
              <a:ext cx="2686050" cy="2447925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812" y="3461034"/>
              <a:ext cx="1695450" cy="409575"/>
            </a:xfrm>
            <a:prstGeom prst="rect">
              <a:avLst/>
            </a:prstGeom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4320287" y="3206811"/>
            <a:ext cx="3681693" cy="2486025"/>
            <a:chOff x="4320287" y="3206811"/>
            <a:chExt cx="3681693" cy="2486025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455" y="3206811"/>
              <a:ext cx="2676525" cy="2486025"/>
            </a:xfrm>
            <a:prstGeom prst="rect">
              <a:avLst/>
            </a:prstGeom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0287" y="3480084"/>
              <a:ext cx="1733550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6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A háromszögekbe írt számok összege: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A hatszög belsejében levő élek két oldalára írt számok összege: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A hatszög oldalain elhelyezkedő 12 háromszögoldal kört alkot. </a:t>
                </a:r>
              </a:p>
              <a:p>
                <a:r>
                  <a:rPr lang="hu-HU" dirty="0" smtClean="0"/>
                  <a:t>A melléjük írt számok közül legalább az egyik +1.</a:t>
                </a:r>
              </a:p>
              <a:p>
                <a:r>
                  <a:rPr lang="hu-HU" dirty="0" smtClean="0"/>
                  <a:t>Ezen 12 élre írt számok összege legalább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hu-HU" dirty="0"/>
              </a:p>
              <a:p>
                <a:r>
                  <a:rPr lang="hu-HU" dirty="0" smtClean="0"/>
                  <a:t>Így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−24≥−10</m:t>
                      </m:r>
                    </m:oMath>
                  </m:oMathPara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488413" cy="56065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endParaRPr lang="hu-HU" dirty="0" smtClean="0"/>
          </a:p>
          <a:p>
            <a:pPr algn="just">
              <a:spcBef>
                <a:spcPts val="1200"/>
              </a:spcBef>
            </a:pPr>
            <a:r>
              <a:rPr lang="hu-HU" dirty="0" smtClean="0"/>
              <a:t>20 lány és 20 fiú áll két koncentrikus körben páronként egymással szemben. A két körben nem ismerjük a nemek arányát. A külső és a belső körben az egymással szemben állók párokat alkotnak. Ha a pár egyik tagja lány, a másik fiú, akkor őket jó párnak nevezzük.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Mutassuk meg, hogy a belső körben állók elforgathatók úgy, hogy legalább 10 jó pár alakuljon ki!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39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93020"/>
            <a:ext cx="5127864" cy="5606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7792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Megoldás:</a:t>
                </a:r>
              </a:p>
              <a:p>
                <a:r>
                  <a:rPr lang="hu-HU" dirty="0" smtClean="0"/>
                  <a:t>Kezdő helyzet:</a:t>
                </a:r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1  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fi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ú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eset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−1  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ny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eset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dirty="0" smtClean="0"/>
                  <a:t>   </a:t>
                </a:r>
              </a:p>
              <a:p>
                <a:r>
                  <a:rPr lang="hu-HU" dirty="0"/>
                  <a:t>	</a:t>
                </a:r>
                <a:r>
                  <a:rPr lang="hu-HU" dirty="0" smtClean="0"/>
                  <a:t>	(</a:t>
                </a:r>
                <a:r>
                  <a:rPr lang="hu-HU" i="1" dirty="0" smtClean="0"/>
                  <a:t>i</a:t>
                </a:r>
                <a:r>
                  <a:rPr lang="hu-HU" dirty="0" smtClean="0"/>
                  <a:t>=1, 2, …, 20)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779274"/>
              </a:xfrm>
              <a:blipFill>
                <a:blip r:embed="rId3"/>
                <a:stretch>
                  <a:fillRect t="-14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787" y="728151"/>
            <a:ext cx="5108213" cy="5586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779274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/>
                  <a:t>A belső körben állók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18°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os</a:t>
                </a:r>
                <a:r>
                  <a:rPr lang="hu-HU" dirty="0" smtClean="0"/>
                  <a:t> elforgatása után: </a:t>
                </a:r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   </a:t>
                </a:r>
              </a:p>
              <a:p>
                <a:r>
                  <a:rPr lang="hu-HU" dirty="0"/>
                  <a:t>	</a:t>
                </a:r>
                <a:r>
                  <a:rPr lang="hu-HU" dirty="0" smtClean="0"/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=1, 2, …, 20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sub>
                      </m:sSub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779274"/>
              </a:xfrm>
              <a:blipFill>
                <a:blip r:embed="rId3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940800" cy="5779274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/>
                  <a:t>Az általánosság megszorítása nélkül feltehető, hogy kezdetben</a:t>
                </a:r>
              </a:p>
              <a:p>
                <a:r>
                  <a:rPr lang="hu-HU" dirty="0" smtClean="0"/>
                  <a:t>– a belső körben legalább annyi lány van, mint fiú</a:t>
                </a:r>
              </a:p>
              <a:p>
                <a:r>
                  <a:rPr lang="hu-HU" dirty="0" smtClean="0"/>
                  <a:t>– a külső körben legalább annyi fiú van, mint lány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>
                    <a:ea typeface="Cambria Math" panose="02040503050406030204" pitchFamily="18" charset="0"/>
                  </a:rPr>
                  <a:t> létezik olyan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r>
                  <a:rPr lang="hu-HU" dirty="0" smtClean="0">
                    <a:ea typeface="Cambria Math" panose="02040503050406030204" pitchFamily="18" charset="0"/>
                  </a:rPr>
                  <a:t>, amelyre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u-HU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+19</m:t>
                        </m:r>
                      </m:sub>
                    </m:sSub>
                  </m:oMath>
                </a14:m>
                <a:r>
                  <a:rPr lang="hu-HU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+20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 marL="355600"/>
                <a:r>
                  <a:rPr lang="hu-HU" dirty="0" smtClean="0"/>
                  <a:t>összegben a –1 értékű tagok száma legalább akkora, </a:t>
                </a:r>
              </a:p>
              <a:p>
                <a:pPr marL="355600"/>
                <a:r>
                  <a:rPr lang="hu-HU" dirty="0" smtClean="0"/>
                  <a:t>mint a +1-eseké</a:t>
                </a:r>
                <a:endParaRPr lang="hu-HU" dirty="0"/>
              </a:p>
              <a:p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:r>
                  <a:rPr lang="hu-HU" dirty="0" smtClean="0">
                    <a:ea typeface="Cambria Math" panose="02040503050406030204" pitchFamily="18" charset="0"/>
                  </a:rPr>
                  <a:t>Ekkor a jó párok száma legalább 10.</a:t>
                </a:r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940800" cy="5779274"/>
              </a:xfrm>
              <a:blipFill>
                <a:blip r:embed="rId2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0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lehetetlenre visszavezetés módszere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4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lehetetlenre visszavezetés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729044" cy="5779274"/>
          </a:xfrm>
        </p:spPr>
        <p:txBody>
          <a:bodyPr>
            <a:normAutofit/>
          </a:bodyPr>
          <a:lstStyle/>
          <a:p>
            <a:pPr marL="539750" indent="-246063">
              <a:spcBef>
                <a:spcPts val="1200"/>
              </a:spcBef>
            </a:pPr>
            <a:endParaRPr lang="hu-HU" dirty="0" smtClean="0"/>
          </a:p>
          <a:p>
            <a:pPr marL="539750" indent="-246063">
              <a:spcBef>
                <a:spcPts val="1200"/>
              </a:spcBef>
            </a:pPr>
            <a:r>
              <a:rPr lang="hu-HU" dirty="0" smtClean="0"/>
              <a:t>– Feltesszük a direkt úton nehezen bizonyítható állítás tagadását.</a:t>
            </a:r>
          </a:p>
          <a:p>
            <a:pPr marL="539750" indent="-246063">
              <a:spcBef>
                <a:spcPts val="1200"/>
              </a:spcBef>
            </a:pPr>
            <a:r>
              <a:rPr lang="hu-HU" dirty="0" smtClean="0">
                <a:ea typeface="Cambria Math" panose="02040503050406030204" pitchFamily="18" charset="0"/>
              </a:rPr>
              <a:t>– Ebből </a:t>
            </a:r>
            <a:r>
              <a:rPr lang="hu-HU" dirty="0" err="1" smtClean="0">
                <a:ea typeface="Cambria Math" panose="02040503050406030204" pitchFamily="18" charset="0"/>
              </a:rPr>
              <a:t>logikailag</a:t>
            </a:r>
            <a:r>
              <a:rPr lang="hu-HU" dirty="0" smtClean="0">
                <a:ea typeface="Cambria Math" panose="02040503050406030204" pitchFamily="18" charset="0"/>
              </a:rPr>
              <a:t> helyes következtetésekkel ellentmondásra jutunk.</a:t>
            </a:r>
          </a:p>
          <a:p>
            <a:pPr marL="539750" indent="-246063">
              <a:spcBef>
                <a:spcPts val="1200"/>
              </a:spcBef>
            </a:pPr>
            <a:r>
              <a:rPr lang="hu-HU" dirty="0" smtClean="0">
                <a:ea typeface="Cambria Math" panose="02040503050406030204" pitchFamily="18" charset="0"/>
              </a:rPr>
              <a:t>– Emiatt a bizonyítandó állítás igaz.</a:t>
            </a:r>
            <a:endParaRPr lang="hu-HU" dirty="0">
              <a:ea typeface="Cambria Math" panose="0204050305040603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3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449912" cy="577927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hu-HU" dirty="0" smtClean="0"/>
              <a:t>Az </a:t>
            </a:r>
            <a:r>
              <a:rPr lang="hu-HU" i="1" dirty="0" smtClean="0"/>
              <a:t>ABC</a:t>
            </a:r>
            <a:r>
              <a:rPr lang="hu-HU" dirty="0" smtClean="0"/>
              <a:t> háromszög csúcsait ebben a sorrendben pirosra, kékre és zöldre színezzük. Ezután a háromszögben felveszünk néhány belső pontot, és ezeket összekötjük egymással, illetve az </a:t>
            </a:r>
            <a:r>
              <a:rPr lang="hu-HU" i="1" dirty="0" smtClean="0"/>
              <a:t>ABC</a:t>
            </a:r>
            <a:r>
              <a:rPr lang="hu-HU" dirty="0" smtClean="0"/>
              <a:t> háromszög csúcsaival, és így a háromszöget felosztjuk kisebb háromszögekre. Ezután a belső pontokat is kiszínezzük az említett három szín valamelyikével.</a:t>
            </a:r>
          </a:p>
          <a:p>
            <a:pPr algn="just">
              <a:spcBef>
                <a:spcPts val="1200"/>
              </a:spcBef>
            </a:pPr>
            <a:r>
              <a:rPr lang="hu-HU" dirty="0" smtClean="0">
                <a:ea typeface="Cambria Math" panose="02040503050406030204" pitchFamily="18" charset="0"/>
              </a:rPr>
              <a:t>Bizonyítsuk be, hogy tetszőleges színezés mellett keletkezik olyan kis háromszög, melynek mindhárom csúcsa különböző színű!</a:t>
            </a:r>
            <a:endParaRPr lang="hu-HU" dirty="0">
              <a:ea typeface="Cambria Math" panose="0204050305040603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71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940800" cy="5779274"/>
          </a:xfrm>
        </p:spPr>
        <p:txBody>
          <a:bodyPr>
            <a:normAutofit/>
          </a:bodyPr>
          <a:lstStyle/>
          <a:p>
            <a:r>
              <a:rPr lang="hu-HU" dirty="0" smtClean="0"/>
              <a:t>Megoldás:</a:t>
            </a:r>
          </a:p>
          <a:p>
            <a:r>
              <a:rPr lang="hu-HU" dirty="0" smtClean="0">
                <a:ea typeface="Cambria Math" panose="02040503050406030204" pitchFamily="18" charset="0"/>
              </a:rPr>
              <a:t>Tegyük fel, hogy nem keletkezik olyan háromszög, melynek mindhárom csúcsa különböző színű.</a:t>
            </a:r>
          </a:p>
          <a:p>
            <a:endParaRPr lang="hu-HU" dirty="0">
              <a:ea typeface="Cambria Math" panose="02040503050406030204" pitchFamily="18" charset="0"/>
            </a:endParaRPr>
          </a:p>
          <a:p>
            <a:endParaRPr lang="hu-HU" dirty="0" smtClean="0">
              <a:ea typeface="Cambria Math" panose="02040503050406030204" pitchFamily="18" charset="0"/>
            </a:endParaRPr>
          </a:p>
          <a:p>
            <a:endParaRPr lang="hu-HU" dirty="0">
              <a:ea typeface="Cambria Math" panose="02040503050406030204" pitchFamily="18" charset="0"/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>
              <a:tabLst>
                <a:tab pos="1790700" algn="l"/>
              </a:tabLst>
            </a:pPr>
            <a:r>
              <a:rPr lang="hu-HU" dirty="0" smtClean="0"/>
              <a:t>	: piros-kék oldal</a:t>
            </a:r>
          </a:p>
          <a:p>
            <a:pPr>
              <a:tabLst>
                <a:tab pos="1790700" algn="l"/>
              </a:tabLst>
            </a:pPr>
            <a:r>
              <a:rPr lang="hu-HU" i="1" dirty="0" smtClean="0"/>
              <a:t>S</a:t>
            </a:r>
            <a:r>
              <a:rPr lang="hu-HU" dirty="0" smtClean="0"/>
              <a:t>:  részháromszögek összes piros-kék oldalainak száma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48" y="2148736"/>
            <a:ext cx="4362450" cy="35718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6" y="5851507"/>
            <a:ext cx="14001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50256" y="1164657"/>
                <a:ext cx="8787865" cy="5409879"/>
              </a:xfrm>
            </p:spPr>
            <p:txBody>
              <a:bodyPr/>
              <a:lstStyle/>
              <a:p>
                <a:pPr algn="just"/>
                <a:r>
                  <a:rPr lang="hu-HU" dirty="0" smtClean="0"/>
                  <a:t>V. </a:t>
                </a:r>
                <a:r>
                  <a:rPr lang="hu-HU" dirty="0"/>
                  <a:t>A nők csoportosítási formája </a:t>
                </a:r>
                <a:r>
                  <a:rPr lang="hu-HU" dirty="0" smtClean="0"/>
                  <a:t>1+1+1+1.</a:t>
                </a:r>
              </a:p>
              <a:p>
                <a:pPr marL="355600" algn="just"/>
                <a:r>
                  <a:rPr lang="hu-HU" dirty="0" smtClean="0"/>
                  <a:t>Nem valósítható meg.</a:t>
                </a:r>
              </a:p>
              <a:p>
                <a:pPr algn="just"/>
                <a:endParaRPr lang="hu-HU" i="1" dirty="0" smtClean="0"/>
              </a:p>
              <a:p>
                <a:pPr algn="just"/>
                <a:endParaRPr lang="hu-HU" dirty="0"/>
              </a:p>
              <a:p>
                <a:pPr algn="just"/>
                <a:r>
                  <a:rPr lang="hu-HU" dirty="0" smtClean="0"/>
                  <a:t>Az összes megfelelő ülésrendek száma: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32+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92+168+24=816</m:t>
                      </m:r>
                    </m:oMath>
                  </m:oMathPara>
                </a14:m>
                <a:endParaRPr lang="hu-HU" dirty="0"/>
              </a:p>
              <a:p>
                <a:pPr algn="just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256" y="1164657"/>
                <a:ext cx="8787865" cy="5409879"/>
              </a:xfrm>
              <a:blipFill>
                <a:blip r:embed="rId2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940800" cy="57792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Belső piros-kék oldalra épülő háromszögek  száma: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 smtClean="0">
                  <a:ea typeface="Cambria Math" panose="02040503050406030204" pitchFamily="18" charset="0"/>
                </a:endParaRPr>
              </a:p>
              <a:p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 smtClean="0">
                  <a:ea typeface="Cambria Math" panose="02040503050406030204" pitchFamily="18" charset="0"/>
                </a:endParaRPr>
              </a:p>
              <a:p>
                <a:pPr>
                  <a:tabLst>
                    <a:tab pos="4668838" algn="l"/>
                  </a:tabLst>
                </a:pPr>
                <a:r>
                  <a:rPr lang="hu-HU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dirty="0" smtClean="0">
                    <a:ea typeface="Cambria Math" panose="02040503050406030204" pitchFamily="18" charset="0"/>
                  </a:rPr>
                  <a:t>   (páratlan)</a:t>
                </a:r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Piros-piros-kék, piros-kék-kék háromszögek együttes száma:</a:t>
                </a:r>
                <a14:m>
                  <m:oMath xmlns:m="http://schemas.openxmlformats.org/officeDocument/2006/math">
                    <m:r>
                      <a:rPr lang="hu-HU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endParaRPr lang="hu-HU" dirty="0" smtClean="0"/>
              </a:p>
              <a:p>
                <a:endParaRPr lang="hu-HU" dirty="0"/>
              </a:p>
              <a:p>
                <a:pPr>
                  <a:tabLst>
                    <a:tab pos="4668838" algn="l"/>
                  </a:tabLst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hu-HU" b="0" dirty="0" smtClean="0"/>
              </a:p>
              <a:p>
                <a:pPr>
                  <a:tabLst>
                    <a:tab pos="4668838" algn="l"/>
                  </a:tabLst>
                </a:pPr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+1=2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 smtClean="0"/>
                  <a:t>   (ellentmondás)</a:t>
                </a:r>
              </a:p>
              <a:p>
                <a:pPr>
                  <a:tabLst>
                    <a:tab pos="5111750" algn="l"/>
                  </a:tabLst>
                </a:pPr>
                <a:endParaRPr lang="hu-HU" dirty="0"/>
              </a:p>
              <a:p>
                <a:pPr>
                  <a:tabLst>
                    <a:tab pos="5111750" algn="l"/>
                  </a:tabLst>
                </a:pP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Létezik piros-kék-zöld háromszög.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940800" cy="5779274"/>
              </a:xfrm>
              <a:blipFill>
                <a:blip r:embed="rId2"/>
                <a:stretch>
                  <a:fillRect t="-14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0" y="1418722"/>
            <a:ext cx="1390650" cy="21812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669" y="1308730"/>
            <a:ext cx="1819275" cy="22669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83" y="4310722"/>
            <a:ext cx="3152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Kiindulás a szélső helyzetből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7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Kiindulás a szélső helyzetből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46063"/>
            <a:endParaRPr lang="hu-HU" dirty="0" smtClean="0"/>
          </a:p>
          <a:p>
            <a:pPr marL="355600" indent="-246063">
              <a:spcBef>
                <a:spcPts val="1200"/>
              </a:spcBef>
            </a:pPr>
            <a:r>
              <a:rPr lang="hu-HU" dirty="0" smtClean="0"/>
              <a:t>– A vizsgált kombinatorikai elem maximális vagy minimális értékéből indulunk ki.</a:t>
            </a:r>
          </a:p>
          <a:p>
            <a:pPr marL="355600" indent="-268288">
              <a:spcBef>
                <a:spcPts val="1200"/>
              </a:spcBef>
            </a:pPr>
            <a:r>
              <a:rPr lang="hu-HU" dirty="0" smtClean="0"/>
              <a:t>– Az ezen értékhez tartozó vizsgálat alapján az állítást elutasítjuk vagy elfogadjuk.</a:t>
            </a:r>
          </a:p>
          <a:p>
            <a:pPr marL="355600" indent="-268288">
              <a:spcBef>
                <a:spcPts val="1200"/>
              </a:spcBef>
            </a:pPr>
            <a:r>
              <a:rPr lang="hu-HU" dirty="0" smtClean="0"/>
              <a:t>– Szükség esetén a kezdőértéket a céloknak megfelelően módosítjuk, és a problémát egy jó konstrukció megadásával megoldjuk.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4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3200" y="968035"/>
            <a:ext cx="8498038" cy="56065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hu-HU" dirty="0" smtClean="0"/>
              <a:t>Egy futball tornán minden csapat pontosan egy mérkőzést játszott a többi csapat mindegyikével. Minden mérkőzésen a győztes 2, a vesztes 0 pontot kapott, míg döntetlen eredmény esetén mindkét csapat 1-1 pontot kapott.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A tornát az A csapat nyerte meg úgy, hogy egyedüliként a legtöbb pontot szerezte és a legkevesebb győzelmet érte el.</a:t>
            </a:r>
          </a:p>
          <a:p>
            <a:pPr algn="just">
              <a:spcBef>
                <a:spcPts val="1200"/>
              </a:spcBef>
            </a:pPr>
            <a:r>
              <a:rPr lang="hu-HU" dirty="0" smtClean="0"/>
              <a:t>Határozzuk meg a tornán résztvevő csapatok számának minimumát!</a:t>
            </a:r>
          </a:p>
          <a:p>
            <a:pPr algn="r">
              <a:spcBef>
                <a:spcPts val="1200"/>
              </a:spcBef>
            </a:pPr>
            <a:r>
              <a:rPr lang="hu-HU" dirty="0" smtClean="0"/>
              <a:t>(16. Oroszországi Matematikai Olimpia)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8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Megoldás:</a:t>
                </a:r>
              </a:p>
              <a:p>
                <a:pPr>
                  <a:tabLst>
                    <a:tab pos="1617663" algn="l"/>
                  </a:tabLst>
                </a:pPr>
                <a:r>
                  <a:rPr lang="hu-HU" i="1" dirty="0" smtClean="0"/>
                  <a:t>A</a:t>
                </a:r>
                <a:r>
                  <a:rPr lang="hu-HU" dirty="0" smtClean="0"/>
                  <a:t> csapat:	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győzelem</a:t>
                </a:r>
              </a:p>
              <a:p>
                <a:pPr>
                  <a:tabLst>
                    <a:tab pos="1617663" algn="l"/>
                  </a:tabLst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 smtClean="0"/>
                  <a:t> döntetlen</a:t>
                </a:r>
              </a:p>
              <a:p>
                <a:pPr>
                  <a:tabLst>
                    <a:tab pos="1617663" algn="l"/>
                  </a:tabLst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 smtClean="0"/>
                  <a:t> pont</a:t>
                </a:r>
              </a:p>
              <a:p>
                <a:pPr>
                  <a:tabLst>
                    <a:tab pos="1617663" algn="l"/>
                  </a:tabLst>
                </a:pPr>
                <a:r>
                  <a:rPr lang="hu-HU" dirty="0" smtClean="0"/>
                  <a:t>Többi csapat: legalább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dirty="0" smtClean="0"/>
                  <a:t> győzelem/csapat</a:t>
                </a:r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&gt;2(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hu-H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:r>
                  <a:rPr lang="hu-HU" i="1" dirty="0" smtClean="0"/>
                  <a:t>A – B</a:t>
                </a:r>
                <a:r>
                  <a:rPr lang="hu-HU" dirty="0" smtClean="0"/>
                  <a:t>  mérkőzés eredménye döntetlen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dirty="0"/>
              </a:p>
              <a:p>
                <a:pPr>
                  <a:tabLst>
                    <a:tab pos="1617663" algn="l"/>
                  </a:tabLst>
                </a:pPr>
                <a:r>
                  <a:rPr lang="hu-HU" i="1" dirty="0" smtClean="0"/>
                  <a:t>B</a:t>
                </a:r>
                <a:r>
                  <a:rPr lang="hu-HU" dirty="0" smtClean="0"/>
                  <a:t> csapat: legalább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dirty="0" smtClean="0"/>
                  <a:t>  pont</a:t>
                </a:r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&gt;2</m:t>
                      </m:r>
                      <m:d>
                        <m:d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hu-HU" dirty="0"/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hu-HU" dirty="0"/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u-HU" dirty="0"/>
              </a:p>
              <a:p>
                <a:pPr>
                  <a:tabLst>
                    <a:tab pos="1617663" algn="l"/>
                  </a:tabLst>
                </a:pPr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4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tabLst>
                    <a:tab pos="1617663" algn="l"/>
                  </a:tabLst>
                </a:pPr>
                <a:r>
                  <a:rPr lang="hu-HU" i="1" dirty="0" smtClean="0"/>
                  <a:t>A</a:t>
                </a:r>
                <a:r>
                  <a:rPr lang="hu-HU" dirty="0" smtClean="0"/>
                  <a:t> csapat:	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 mérkőzés</a:t>
                </a:r>
              </a:p>
              <a:p>
                <a:pPr>
                  <a:tabLst>
                    <a:tab pos="1617663" algn="l"/>
                  </a:tabLst>
                </a:pPr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 pont</a:t>
                </a:r>
              </a:p>
              <a:p>
                <a:pPr>
                  <a:tabLst>
                    <a:tab pos="1617663" algn="l"/>
                  </a:tabLst>
                </a:pPr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:r>
                  <a:rPr lang="hu-HU" dirty="0" smtClean="0"/>
                  <a:t>Többi csapat: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nél</a:t>
                </a:r>
                <a:r>
                  <a:rPr lang="hu-HU" dirty="0" smtClean="0"/>
                  <a:t> kevesebb pont/csapat</a:t>
                </a:r>
              </a:p>
              <a:p>
                <a:pPr>
                  <a:tabLst>
                    <a:tab pos="1617663" algn="l"/>
                  </a:tabLst>
                </a:pPr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>
                  <a:tabLst>
                    <a:tab pos="1617663" algn="l"/>
                  </a:tabLst>
                </a:pP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hu-HU" dirty="0" smtClean="0"/>
                  <a:t>-</a:t>
                </a:r>
                <a:r>
                  <a:rPr lang="hu-HU" dirty="0" err="1" smtClean="0"/>
                  <a:t>nél</a:t>
                </a:r>
                <a:r>
                  <a:rPr lang="hu-HU" dirty="0" smtClean="0"/>
                  <a:t> kevesebb pont összesen egymás ellen</a:t>
                </a:r>
              </a:p>
              <a:p>
                <a:pPr>
                  <a:tabLst>
                    <a:tab pos="1617663" algn="l"/>
                  </a:tabLst>
                </a:pPr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:r>
                  <a:rPr lang="hu-HU" dirty="0" smtClean="0"/>
                  <a:t>Másrészt</a:t>
                </a:r>
              </a:p>
              <a:p>
                <a:pPr>
                  <a:tabLst>
                    <a:tab pos="161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hu-H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hu-HU" b="0" i="0" dirty="0" smtClean="0">
                          <a:latin typeface="Cambria Math" panose="02040503050406030204" pitchFamily="18" charset="0"/>
                        </a:rPr>
                        <m:t>pont</m:t>
                      </m:r>
                    </m:oMath>
                  </m:oMathPara>
                </a14:m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:endParaRPr lang="hu-HU" dirty="0" smtClean="0">
                  <a:ea typeface="Cambria Math" panose="02040503050406030204" pitchFamily="18" charset="0"/>
                </a:endParaRPr>
              </a:p>
              <a:p>
                <a:pPr>
                  <a:tabLst>
                    <a:tab pos="1617663" algn="l"/>
                  </a:tabLst>
                </a:pPr>
                <a:r>
                  <a:rPr lang="hu-HU" dirty="0" smtClean="0">
                    <a:ea typeface="Cambria Math" panose="02040503050406030204" pitchFamily="18" charset="0"/>
                  </a:rPr>
                  <a:t>Ellentmondás    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hu-HU" dirty="0" smtClean="0"/>
              </a:p>
              <a:p>
                <a:pPr>
                  <a:tabLst>
                    <a:tab pos="1617663" algn="l"/>
                  </a:tabLst>
                </a:pPr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4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617663" algn="l"/>
              </a:tabLst>
            </a:pPr>
            <a:r>
              <a:rPr lang="hu-HU" dirty="0" smtClean="0"/>
              <a:t>Egy lehetséges eredménylista:</a:t>
            </a:r>
          </a:p>
          <a:p>
            <a:pPr>
              <a:tabLst>
                <a:tab pos="1617663" algn="l"/>
              </a:tabLst>
            </a:pPr>
            <a:endParaRPr lang="hu-HU" dirty="0"/>
          </a:p>
          <a:p>
            <a:pPr>
              <a:tabLst>
                <a:tab pos="1617663" algn="l"/>
              </a:tabLst>
            </a:pPr>
            <a:endParaRPr lang="hu-HU" dirty="0" smtClean="0"/>
          </a:p>
          <a:p>
            <a:pPr>
              <a:tabLst>
                <a:tab pos="1617663" algn="l"/>
              </a:tabLst>
            </a:pPr>
            <a:endParaRPr lang="hu-HU" dirty="0" smtClean="0"/>
          </a:p>
          <a:p>
            <a:pPr>
              <a:tabLst>
                <a:tab pos="1617663" algn="l"/>
              </a:tabLst>
            </a:pPr>
            <a:endParaRPr lang="hu-HU" dirty="0"/>
          </a:p>
          <a:p>
            <a:pPr>
              <a:tabLst>
                <a:tab pos="1617663" algn="l"/>
              </a:tabLst>
            </a:pPr>
            <a:endParaRPr lang="hu-HU" dirty="0"/>
          </a:p>
          <a:p>
            <a:pPr>
              <a:tabLst>
                <a:tab pos="1617663" algn="l"/>
              </a:tabLst>
            </a:pPr>
            <a:endParaRPr lang="hu-HU" dirty="0" smtClean="0"/>
          </a:p>
          <a:p>
            <a:pPr>
              <a:tabLst>
                <a:tab pos="1617663" algn="l"/>
              </a:tabLst>
            </a:pPr>
            <a:endParaRPr lang="hu-HU" dirty="0"/>
          </a:p>
          <a:p>
            <a:pPr>
              <a:tabLst>
                <a:tab pos="1617663" algn="l"/>
              </a:tabLst>
            </a:pPr>
            <a:endParaRPr lang="hu-HU" dirty="0" smtClean="0"/>
          </a:p>
          <a:p>
            <a:pPr>
              <a:tabLst>
                <a:tab pos="1617663" algn="l"/>
              </a:tabLst>
            </a:pPr>
            <a:endParaRPr lang="hu-HU" dirty="0" smtClean="0"/>
          </a:p>
          <a:p>
            <a:pPr>
              <a:tabLst>
                <a:tab pos="1617663" algn="l"/>
              </a:tabLst>
            </a:pPr>
            <a:endParaRPr lang="hu-HU" dirty="0" smtClean="0"/>
          </a:p>
          <a:p>
            <a:pPr algn="ctr">
              <a:tabLst>
                <a:tab pos="1617663" algn="l"/>
              </a:tabLst>
            </a:pPr>
            <a:r>
              <a:rPr lang="hu-HU" dirty="0" smtClean="0"/>
              <a:t>A tornán résztvevő csapatok minimális száma 6.</a:t>
            </a:r>
          </a:p>
          <a:p>
            <a:pPr>
              <a:tabLst>
                <a:tab pos="1617663" algn="l"/>
              </a:tabLst>
            </a:pP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46794"/>
              </p:ext>
            </p:extLst>
          </p:nvPr>
        </p:nvGraphicFramePr>
        <p:xfrm>
          <a:off x="989371" y="1678810"/>
          <a:ext cx="716119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06">
                  <a:extLst>
                    <a:ext uri="{9D8B030D-6E8A-4147-A177-3AD203B41FA5}">
                      <a16:colId xmlns:a16="http://schemas.microsoft.com/office/drawing/2014/main" val="2765960420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807931478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3078362180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983563859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226615070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4609733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616885624"/>
                    </a:ext>
                  </a:extLst>
                </a:gridCol>
                <a:gridCol w="1722921">
                  <a:extLst>
                    <a:ext uri="{9D8B030D-6E8A-4147-A177-3AD203B41FA5}">
                      <a16:colId xmlns:a16="http://schemas.microsoft.com/office/drawing/2014/main" val="268916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A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B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C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D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E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F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Pontszám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7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A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latin typeface="Century Schoolbook" panose="02040604050505020304" pitchFamily="18" charset="0"/>
                        </a:rPr>
                        <a:t>6</a:t>
                      </a:r>
                      <a:endParaRPr lang="hu-HU" sz="2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0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B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6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C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54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D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7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E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latin typeface="Century Schoolbook" panose="02040604050505020304" pitchFamily="18" charset="0"/>
                        </a:rPr>
                        <a:t>5</a:t>
                      </a:r>
                      <a:endParaRPr lang="hu-HU" sz="2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94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F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0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latin typeface="Century Schoolbook" panose="02040604050505020304" pitchFamily="18" charset="0"/>
                        </a:rPr>
                        <a:t>4</a:t>
                      </a:r>
                      <a:endParaRPr lang="hu-HU" sz="24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57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Helyi kiigazítások módszere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Helyi kiigazítások módszere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smtClean="0"/>
              <a:t>A kezdeti állapotból helyi kiigazításokkal lépésről lépésre közelítünk a cél felé.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A módszer felhasználható: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kombinatorikus objektumok tulajdonságainak igazolására,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kombinatorikai szélsőértékproblémák megoldására,</a:t>
            </a:r>
          </a:p>
          <a:p>
            <a:pPr marL="539750" indent="-268288">
              <a:spcBef>
                <a:spcPts val="1200"/>
              </a:spcBef>
            </a:pPr>
            <a:r>
              <a:rPr lang="hu-HU" dirty="0" smtClean="0"/>
              <a:t>– adott tulajdonságú kombinatorikus szerkezetek kialakítására.</a:t>
            </a:r>
          </a:p>
          <a:p>
            <a:pPr>
              <a:spcBef>
                <a:spcPts val="12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49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spcBef>
                    <a:spcPts val="1200"/>
                  </a:spcBef>
                </a:pPr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Egy </a:t>
                </a:r>
                <a:r>
                  <a:rPr lang="hu-HU" i="1" dirty="0" err="1" smtClean="0"/>
                  <a:t>n×n</a:t>
                </a:r>
                <a:r>
                  <a:rPr lang="hu-HU" dirty="0" err="1" smtClean="0"/>
                  <a:t>-es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4,   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 tábla minden egységnégyzetébe +1-et vagy –1-et írunk. Minden sorból és minden oszlopból kiválasztunk pontosan egy számot, és képezzük azok szorzatát. Egy ilyen szorzatot alapkifejezésnek nevezünk.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Legyen </a:t>
                </a:r>
                <a:r>
                  <a:rPr lang="hu-HU" i="1" dirty="0" smtClean="0"/>
                  <a:t>S</a:t>
                </a:r>
                <a:r>
                  <a:rPr lang="hu-HU" dirty="0" smtClean="0"/>
                  <a:t> az összes alapkifejezés összege.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Bizonyítsuk be, hogy tetszőleges táblakitöltés esetén </a:t>
                </a:r>
                <a:r>
                  <a:rPr lang="hu-HU" i="1" dirty="0" smtClean="0"/>
                  <a:t>S</a:t>
                </a:r>
                <a:r>
                  <a:rPr lang="hu-HU" dirty="0" smtClean="0"/>
                  <a:t> osztható 4-gyel!</a:t>
                </a:r>
              </a:p>
              <a:p>
                <a:pPr algn="r">
                  <a:spcBef>
                    <a:spcPts val="1200"/>
                  </a:spcBef>
                </a:pPr>
                <a:endParaRPr lang="hu-HU" dirty="0" smtClean="0"/>
              </a:p>
              <a:p>
                <a:pPr algn="r">
                  <a:spcBef>
                    <a:spcPts val="1200"/>
                  </a:spcBef>
                </a:pPr>
                <a:r>
                  <a:rPr lang="hu-HU" dirty="0" smtClean="0"/>
                  <a:t>(Kínai Matematikai Olimpia, 1989)</a:t>
                </a:r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6766" y="1981200"/>
            <a:ext cx="8065971" cy="1362075"/>
          </a:xfrm>
        </p:spPr>
        <p:txBody>
          <a:bodyPr/>
          <a:lstStyle/>
          <a:p>
            <a:r>
              <a:rPr lang="hu-HU" dirty="0" smtClean="0"/>
              <a:t>Frakcionált lépések módszere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7600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Megoldás:</a:t>
                </a:r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pPr>
                  <a:spcBef>
                    <a:spcPts val="600"/>
                  </a:spcBef>
                </a:pPr>
                <a:r>
                  <a:rPr lang="hu-HU" dirty="0" smtClean="0"/>
                  <a:t>Alapkifejezések száma: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!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dirty="0" smtClean="0"/>
                  <a:t>Alapkifejezések értéke: </a:t>
                </a:r>
                <a:r>
                  <a:rPr lang="hu-HU" dirty="0" smtClean="0">
                    <a:sym typeface="Symbol" panose="05050102010706020507" pitchFamily="18" charset="2"/>
                  </a:rPr>
                  <a:t></a:t>
                </a:r>
                <a:r>
                  <a:rPr lang="hu-HU" dirty="0" smtClean="0"/>
                  <a:t>1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i="1" dirty="0" err="1" smtClean="0"/>
                  <a:t>a</a:t>
                </a:r>
                <a:r>
                  <a:rPr lang="hu-HU" i="1" baseline="-25000" dirty="0" err="1" smtClean="0"/>
                  <a:t>ij</a:t>
                </a:r>
                <a:r>
                  <a:rPr lang="hu-HU" dirty="0" smtClean="0"/>
                  <a:t> elemet tartalmazó elemek száma: (</a:t>
                </a:r>
                <a:r>
                  <a:rPr lang="hu-HU" i="1" dirty="0" smtClean="0"/>
                  <a:t>n – </a:t>
                </a:r>
                <a:r>
                  <a:rPr lang="hu-HU" dirty="0" smtClean="0"/>
                  <a:t>1)!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i="1" dirty="0" err="1"/>
                  <a:t>a</a:t>
                </a:r>
                <a:r>
                  <a:rPr lang="hu-HU" i="1" baseline="-25000" dirty="0" err="1"/>
                  <a:t>ij</a:t>
                </a:r>
                <a:r>
                  <a:rPr lang="hu-HU" dirty="0" smtClean="0"/>
                  <a:t>-t megváltoztatjuk +1-ről –1-re vagy –1-ről +1-re</a:t>
                </a:r>
              </a:p>
              <a:p>
                <a:pPr>
                  <a:spcBef>
                    <a:spcPts val="600"/>
                  </a:spcBef>
                </a:pPr>
                <a:r>
                  <a:rPr lang="hu-HU" dirty="0" smtClean="0"/>
                  <a:t>k alapkifejezés értéke változik </a:t>
                </a:r>
                <a:r>
                  <a:rPr lang="hu-HU" dirty="0"/>
                  <a:t> –1-ről +</a:t>
                </a:r>
                <a:r>
                  <a:rPr lang="hu-HU" dirty="0" smtClean="0"/>
                  <a:t>1-re, és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– 1)! –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/>
                  <a:t>alapkifejezés értéke változik  </a:t>
                </a:r>
                <a:r>
                  <a:rPr lang="hu-HU" dirty="0" smtClean="0"/>
                  <a:t>+1-ről –1-re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hu-HU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4|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760024"/>
              </a:xfrm>
              <a:blipFill>
                <a:blip r:embed="rId2"/>
                <a:stretch>
                  <a:fillRect t="-14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14546"/>
              </p:ext>
            </p:extLst>
          </p:nvPr>
        </p:nvGraphicFramePr>
        <p:xfrm>
          <a:off x="2175308" y="968035"/>
          <a:ext cx="2319688" cy="213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922">
                  <a:extLst>
                    <a:ext uri="{9D8B030D-6E8A-4147-A177-3AD203B41FA5}">
                      <a16:colId xmlns:a16="http://schemas.microsoft.com/office/drawing/2014/main" val="769269405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1301752632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3153877159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819296381"/>
                    </a:ext>
                  </a:extLst>
                </a:gridCol>
              </a:tblGrid>
              <a:tr h="532825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171400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09918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479293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09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8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Megoldás:</a:t>
                </a:r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indul</m:t>
                        </m:r>
                        <m: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ó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(4|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ha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endParaRPr lang="hu-HU" dirty="0" smtClean="0"/>
              </a:p>
              <a:p>
                <a:r>
                  <a:rPr lang="hu-HU" b="0" dirty="0" smtClean="0">
                    <a:ea typeface="Cambria Math" panose="02040503050406030204" pitchFamily="18" charset="0"/>
                  </a:rPr>
                  <a:t>Minden lépésben  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4|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    </a:t>
                </a:r>
                <a14:m>
                  <m:oMath xmlns:m="http://schemas.openxmlformats.org/officeDocument/2006/math">
                    <m:r>
                      <a:rPr lang="hu-H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4|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gs</m:t>
                    </m:r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ő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3616"/>
              </p:ext>
            </p:extLst>
          </p:nvPr>
        </p:nvGraphicFramePr>
        <p:xfrm>
          <a:off x="391183" y="1526300"/>
          <a:ext cx="2319688" cy="213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922">
                  <a:extLst>
                    <a:ext uri="{9D8B030D-6E8A-4147-A177-3AD203B41FA5}">
                      <a16:colId xmlns:a16="http://schemas.microsoft.com/office/drawing/2014/main" val="769269405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1301752632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3153877159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819296381"/>
                    </a:ext>
                  </a:extLst>
                </a:gridCol>
              </a:tblGrid>
              <a:tr h="532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171400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309918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479293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909291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78038"/>
              </p:ext>
            </p:extLst>
          </p:nvPr>
        </p:nvGraphicFramePr>
        <p:xfrm>
          <a:off x="3165351" y="1512557"/>
          <a:ext cx="2319688" cy="213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922">
                  <a:extLst>
                    <a:ext uri="{9D8B030D-6E8A-4147-A177-3AD203B41FA5}">
                      <a16:colId xmlns:a16="http://schemas.microsoft.com/office/drawing/2014/main" val="769269405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1301752632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3153877159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819296381"/>
                    </a:ext>
                  </a:extLst>
                </a:gridCol>
              </a:tblGrid>
              <a:tr h="532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171400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309918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479293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909291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51516"/>
              </p:ext>
            </p:extLst>
          </p:nvPr>
        </p:nvGraphicFramePr>
        <p:xfrm>
          <a:off x="5939519" y="1526300"/>
          <a:ext cx="2319688" cy="213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922">
                  <a:extLst>
                    <a:ext uri="{9D8B030D-6E8A-4147-A177-3AD203B41FA5}">
                      <a16:colId xmlns:a16="http://schemas.microsoft.com/office/drawing/2014/main" val="769269405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1301752632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3153877159"/>
                    </a:ext>
                  </a:extLst>
                </a:gridCol>
                <a:gridCol w="579922">
                  <a:extLst>
                    <a:ext uri="{9D8B030D-6E8A-4147-A177-3AD203B41FA5}">
                      <a16:colId xmlns:a16="http://schemas.microsoft.com/office/drawing/2014/main" val="819296381"/>
                    </a:ext>
                  </a:extLst>
                </a:gridCol>
              </a:tblGrid>
              <a:tr h="532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171400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–1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09918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479293"/>
                  </a:ext>
                </a:extLst>
              </a:tr>
              <a:tr h="53282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Century Schoolbook" panose="02040604050505020304" pitchFamily="18" charset="0"/>
                        </a:rPr>
                        <a:t>+1</a:t>
                      </a:r>
                      <a:endParaRPr lang="hu-HU" sz="24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909291"/>
                  </a:ext>
                </a:extLst>
              </a:tr>
            </a:tbl>
          </a:graphicData>
        </a:graphic>
      </p:graphicFrame>
      <p:cxnSp>
        <p:nvCxnSpPr>
          <p:cNvPr id="10" name="Egyenes összekötő nyíllal 9"/>
          <p:cNvCxnSpPr/>
          <p:nvPr/>
        </p:nvCxnSpPr>
        <p:spPr>
          <a:xfrm>
            <a:off x="2829827" y="2591950"/>
            <a:ext cx="216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592278" y="2561711"/>
            <a:ext cx="216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8345103" y="2591950"/>
            <a:ext cx="216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532110" y="2377045"/>
            <a:ext cx="2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Írjuk fel a 2008-at különböző pozitív egész számok összegeként úgy, hogy a számok szorzata maximális legyen!</a:t>
                </a:r>
              </a:p>
              <a:p>
                <a:r>
                  <a:rPr lang="hu-HU" dirty="0" smtClean="0"/>
                  <a:t>Mekkora ez a maximális érték?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r>
                  <a:rPr lang="hu-HU" dirty="0" smtClean="0"/>
                  <a:t>Megoldás: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dirty="0" smtClean="0"/>
                  <a:t>Jelölések: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;…;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=2008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dirty="0" smtClean="0"/>
                  <a:t>Véges sok felbontás 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 a maximum létezik</a:t>
                </a:r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17" t="-870" r="-10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0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6"/>
                <a:ext cx="8733536" cy="5702272"/>
              </a:xfrm>
            </p:spPr>
            <p:txBody>
              <a:bodyPr>
                <a:normAutofit/>
              </a:bodyPr>
              <a:lstStyle/>
              <a:p>
                <a:pPr marL="0"/>
                <a:r>
                  <a:rPr lang="hu-HU" i="1" dirty="0" smtClean="0"/>
                  <a:t>S</a:t>
                </a:r>
                <a:r>
                  <a:rPr lang="hu-HU" dirty="0" smtClean="0"/>
                  <a:t> tulajdonságai:</a:t>
                </a:r>
              </a:p>
              <a:p>
                <a:pPr marL="0"/>
                <a:r>
                  <a:rPr lang="hu-HU" dirty="0" smtClean="0"/>
                  <a:t>(1) Ha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,  de 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hu-HU" dirty="0" smtClean="0"/>
              </a:p>
              <a:p>
                <a:pPr marL="355600">
                  <a:spcBef>
                    <a:spcPts val="1200"/>
                  </a:spcBef>
                </a:pPr>
                <a:r>
                  <a:rPr lang="hu-HU" dirty="0" smtClean="0"/>
                  <a:t>Az alkalmazott helyi kiigazítás:</a:t>
                </a:r>
              </a:p>
              <a:p>
                <a:pPr marL="355600"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−1, 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dirty="0" smtClean="0"/>
                  <a:t> </a:t>
                </a:r>
              </a:p>
              <a:p>
                <a:pPr marL="3556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 smtClean="0"/>
                  <a:t> </a:t>
                </a:r>
              </a:p>
              <a:p>
                <a:pPr marL="35560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&gt;1    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 marL="35560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 marL="808038" indent="-452438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u-HU" dirty="0" smtClean="0"/>
                  <a:t>  </a:t>
                </a:r>
                <a:r>
                  <a:rPr lang="hu-HU" i="1" dirty="0" smtClean="0"/>
                  <a:t>a</a:t>
                </a:r>
                <a:r>
                  <a:rPr lang="hu-HU" baseline="-25000" dirty="0" smtClean="0"/>
                  <a:t>1</a:t>
                </a:r>
                <a:r>
                  <a:rPr lang="hu-HU" dirty="0" smtClean="0"/>
                  <a:t>, </a:t>
                </a:r>
                <a:r>
                  <a:rPr lang="hu-HU" i="1" dirty="0" err="1" smtClean="0"/>
                  <a:t>a</a:t>
                </a:r>
                <a:r>
                  <a:rPr lang="hu-HU" i="1" baseline="-25000" dirty="0" err="1" smtClean="0"/>
                  <a:t>k</a:t>
                </a:r>
                <a:r>
                  <a:rPr lang="hu-HU" dirty="0" smtClean="0"/>
                  <a:t> között legfeljebb egy pozitív egész szám nem szerepel </a:t>
                </a:r>
                <a:r>
                  <a:rPr lang="hu-HU" i="1" dirty="0" smtClean="0"/>
                  <a:t>S</a:t>
                </a:r>
                <a:r>
                  <a:rPr lang="hu-HU" dirty="0" smtClean="0"/>
                  <a:t>-</a:t>
                </a:r>
                <a:r>
                  <a:rPr lang="hu-HU" dirty="0" err="1" smtClean="0"/>
                  <a:t>ben</a:t>
                </a:r>
                <a:r>
                  <a:rPr lang="hu-HU" dirty="0" smtClean="0"/>
                  <a:t>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6"/>
                <a:ext cx="8733536" cy="5702272"/>
              </a:xfrm>
              <a:blipFill>
                <a:blip r:embed="rId2"/>
                <a:stretch>
                  <a:fillRect l="-1326" t="-8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3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6"/>
                <a:ext cx="8733536" cy="5702272"/>
              </a:xfrm>
            </p:spPr>
            <p:txBody>
              <a:bodyPr>
                <a:normAutofit lnSpcReduction="10000"/>
              </a:bodyPr>
              <a:lstStyle/>
              <a:p>
                <a:pPr marL="0">
                  <a:spcBef>
                    <a:spcPts val="1200"/>
                  </a:spcBef>
                </a:pPr>
                <a:r>
                  <a:rPr lang="hu-HU" dirty="0" smtClean="0"/>
                  <a:t>(2) 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u-HU" dirty="0" smtClean="0"/>
              </a:p>
              <a:p>
                <a:pPr marL="355600">
                  <a:spcBef>
                    <a:spcPts val="600"/>
                  </a:spcBef>
                </a:pPr>
                <a:r>
                  <a:rPr lang="hu-HU" dirty="0" smtClean="0"/>
                  <a:t>Az alkalmazott helyi kiigazítás:</a:t>
                </a:r>
              </a:p>
              <a:p>
                <a:pPr marL="3556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dirty="0"/>
                  <a:t> </a:t>
                </a:r>
              </a:p>
              <a:p>
                <a:pPr marL="355600"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/>
                  <a:t> </a:t>
                </a:r>
              </a:p>
              <a:p>
                <a:pPr marL="35560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  <a:p>
                <a:pPr marL="0">
                  <a:spcBef>
                    <a:spcPts val="600"/>
                  </a:spcBef>
                </a:pPr>
                <a:endParaRPr lang="hu-HU" sz="1200" dirty="0" smtClean="0"/>
              </a:p>
              <a:p>
                <a:pPr marL="0">
                  <a:spcBef>
                    <a:spcPts val="600"/>
                  </a:spcBef>
                </a:pPr>
                <a:r>
                  <a:rPr lang="hu-HU" dirty="0" smtClean="0"/>
                  <a:t>(</a:t>
                </a:r>
                <a:r>
                  <a:rPr lang="hu-HU" dirty="0"/>
                  <a:t>3</a:t>
                </a:r>
                <a:r>
                  <a:rPr lang="hu-HU" dirty="0" smtClean="0"/>
                  <a:t>) </a:t>
                </a:r>
                <a:r>
                  <a:rPr lang="hu-HU" i="1" dirty="0" smtClean="0"/>
                  <a:t>a</a:t>
                </a:r>
                <a:r>
                  <a:rPr lang="hu-HU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hu-HU" dirty="0"/>
                  <a:t>  és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hu-HU" dirty="0"/>
              </a:p>
              <a:p>
                <a:pPr marL="355600">
                  <a:spcBef>
                    <a:spcPts val="600"/>
                  </a:spcBef>
                </a:pPr>
                <a:r>
                  <a:rPr lang="hu-HU" dirty="0"/>
                  <a:t>Az alkalmazott helyi kiigazítás:</a:t>
                </a:r>
              </a:p>
              <a:p>
                <a:pPr marL="3556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hu-HU" dirty="0"/>
                  <a:t> </a:t>
                </a:r>
              </a:p>
              <a:p>
                <a:pPr marL="3556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/>
                  <a:t> </a:t>
                </a:r>
              </a:p>
              <a:p>
                <a:pPr marL="35560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6"/>
                <a:ext cx="8733536" cy="5702272"/>
              </a:xfrm>
              <a:blipFill>
                <a:blip r:embed="rId2"/>
                <a:stretch>
                  <a:fillRect l="-1326" t="-14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9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808150"/>
              </a:xfrm>
            </p:spPr>
            <p:txBody>
              <a:bodyPr>
                <a:normAutofit/>
              </a:bodyPr>
              <a:lstStyle/>
              <a:p>
                <a:pPr marL="0"/>
                <a:r>
                  <a:rPr lang="hu-HU" i="1" dirty="0" smtClean="0"/>
                  <a:t>b</a:t>
                </a:r>
                <a:r>
                  <a:rPr lang="hu-HU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4   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=5, …,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≥6</m:t>
                        </m:r>
                      </m:e>
                    </m:d>
                  </m:oMath>
                </a14:m>
                <a:endParaRPr lang="hu-HU" i="1" dirty="0" smtClean="0"/>
              </a:p>
              <a:p>
                <a:pPr marL="355600"/>
                <a:r>
                  <a:rPr lang="hu-HU" dirty="0" smtClean="0"/>
                  <a:t>Az alkalmazott helyi kiigazítás:</a:t>
                </a:r>
              </a:p>
              <a:p>
                <a:pPr marL="355600"/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;3;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dirty="0"/>
                  <a:t> </a:t>
                </a:r>
              </a:p>
              <a:p>
                <a:pPr marL="355600"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/>
                  <a:t> </a:t>
                </a:r>
              </a:p>
              <a:p>
                <a:pPr marL="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  <a:p>
                <a:pPr marL="0"/>
                <a:r>
                  <a:rPr lang="hu-HU" i="1" dirty="0"/>
                  <a:t>c</a:t>
                </a:r>
                <a:r>
                  <a:rPr lang="hu-HU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hu-HU" dirty="0"/>
              </a:p>
              <a:p>
                <a:pPr marL="355600"/>
                <a:r>
                  <a:rPr lang="hu-HU" dirty="0"/>
                  <a:t>Az alkalmazott helyi kiigazítás:</a:t>
                </a:r>
              </a:p>
              <a:p>
                <a:pPr marL="355600"/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2;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hu-HU" dirty="0"/>
                  <a:t> </a:t>
                </a:r>
              </a:p>
              <a:p>
                <a:pPr marL="355600"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/>
                  <a:t> </a:t>
                </a:r>
              </a:p>
              <a:p>
                <a:pPr marL="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hu-HU" i="1" dirty="0" smtClean="0">
                  <a:latin typeface="Cambria Math" panose="02040503050406030204" pitchFamily="18" charset="0"/>
                </a:endParaRPr>
              </a:p>
              <a:p>
                <a:pPr marL="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vagy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808150"/>
              </a:xfrm>
              <a:blipFill>
                <a:blip r:embed="rId2"/>
                <a:stretch>
                  <a:fillRect l="-1326" t="-8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7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/>
                <a:r>
                  <a:rPr lang="hu-HU" dirty="0" smtClean="0"/>
                  <a:t>(1), (2), (3) alapján:</a:t>
                </a:r>
              </a:p>
              <a:p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hu-HU" i="1" dirty="0" smtClean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3+4+…+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2008</m:t>
                      </m:r>
                    </m:oMath>
                  </m:oMathPara>
                </a14:m>
                <a:endParaRPr lang="hu-HU" b="0" i="1" dirty="0" smtClean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=4016+2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 (3&lt;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i="1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=63,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3, 4, 6, 7, …, 63</m:t>
                          </m:r>
                        </m:e>
                      </m:d>
                    </m:oMath>
                  </m:oMathPara>
                </a14:m>
                <a:endParaRPr lang="hu-HU" i="1" dirty="0" smtClean="0"/>
              </a:p>
              <a:p>
                <a:pPr>
                  <a:spcBef>
                    <a:spcPts val="600"/>
                  </a:spcBef>
                </a:pPr>
                <a:r>
                  <a:rPr lang="hu-HU" dirty="0" smtClean="0"/>
                  <a:t>Az alkalmazott helyi kiigazítás: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;5</m:t>
                        </m:r>
                      </m:e>
                    </m:d>
                  </m:oMath>
                </a14:m>
                <a:r>
                  <a:rPr lang="hu-HU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/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17" t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i="1" dirty="0" smtClean="0"/>
                  <a:t>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2+3+…+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2008</m:t>
                      </m:r>
                    </m:oMath>
                  </m:oMathPara>
                </a14:m>
                <a:endParaRPr lang="hu-HU" b="0" i="1" dirty="0" smtClean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=4016+2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hu-HU" i="1" dirty="0" smtClean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=63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2, 3, 4, 5, 6, 8, …, 63</m:t>
                          </m:r>
                        </m:e>
                      </m:d>
                    </m:oMath>
                  </m:oMathPara>
                </a14:m>
                <a:endParaRPr lang="hu-HU" i="1" dirty="0" smtClean="0"/>
              </a:p>
              <a:p>
                <a:pPr>
                  <a:spcBef>
                    <a:spcPts val="1200"/>
                  </a:spcBef>
                </a:pPr>
                <a:endParaRPr lang="hu-HU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maximuma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63!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4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517288" cy="5606501"/>
              </a:xfrm>
            </p:spPr>
            <p:txBody>
              <a:bodyPr>
                <a:normAutofit/>
              </a:bodyPr>
              <a:lstStyle/>
              <a:p>
                <a:pPr algn="just"/>
                <a:endParaRPr lang="hu-HU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Legalább 4 darab cukorkát elhelyezünk 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 dobozba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4,   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. Egy lépésben két tetszőleges dobozból </a:t>
                </a:r>
                <a:r>
                  <a:rPr lang="hu-HU" dirty="0" err="1" smtClean="0"/>
                  <a:t>kivehetünk</a:t>
                </a:r>
                <a:r>
                  <a:rPr lang="hu-HU" dirty="0" smtClean="0"/>
                  <a:t> egy-egy cukorkát, és átrakhatjuk azokat egy harmadik dobozba.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hu-HU" dirty="0" smtClean="0"/>
                  <a:t>Elérhetjük-e, hogy az átrendezések után minden cukor egy dobozba kerüljön?</a:t>
                </a:r>
              </a:p>
              <a:p>
                <a:pPr algn="r">
                  <a:spcBef>
                    <a:spcPts val="1200"/>
                  </a:spcBef>
                </a:pPr>
                <a:r>
                  <a:rPr lang="hu-HU" dirty="0" smtClean="0"/>
                  <a:t>(Kanadai Matematikai Olimpia, 1994) </a:t>
                </a:r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517288" cy="5606501"/>
              </a:xfrm>
              <a:blipFill>
                <a:blip r:embed="rId2"/>
                <a:stretch>
                  <a:fillRect r="-20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0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968035"/>
                <a:ext cx="8733536" cy="5808150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/>
                  <a:t>Megoldás:</a:t>
                </a:r>
              </a:p>
              <a:p>
                <a:r>
                  <a:rPr lang="hu-HU" dirty="0" smtClean="0"/>
                  <a:t>Teljes indukciót alkalmazunk.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A helyi kiigazítások sorrendje az egyes esetekben: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i="1" dirty="0" smtClean="0"/>
                  <a:t>a</a:t>
                </a:r>
                <a:r>
                  <a:rPr lang="hu-HU" dirty="0" smtClean="0"/>
                  <a:t>) (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1</a:t>
                </a:r>
                <a:r>
                  <a:rPr lang="hu-HU" dirty="0" smtClean="0"/>
                  <a:t>; 1; 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1</a:t>
                </a:r>
                <a:r>
                  <a:rPr lang="hu-HU" dirty="0" smtClean="0"/>
                  <a:t>; 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1</a:t>
                </a:r>
                <a:r>
                  <a:rPr lang="hu-HU" dirty="0" smtClean="0"/>
                  <a:t>) </a:t>
                </a:r>
                <a:r>
                  <a:rPr lang="hu-HU" dirty="0" smtClean="0">
                    <a:sym typeface="Symbol" panose="05050102010706020507" pitchFamily="18" charset="2"/>
                  </a:rPr>
                  <a:t> (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3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; 0)</a:t>
                </a:r>
                <a:r>
                  <a:rPr lang="hu-HU" dirty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0)</a:t>
                </a:r>
                <a:r>
                  <a:rPr lang="hu-HU" dirty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endParaRPr lang="hu-HU" dirty="0" smtClean="0">
                  <a:sym typeface="Symbol" panose="05050102010706020507" pitchFamily="18" charset="2"/>
                </a:endParaRPr>
              </a:p>
              <a:p>
                <a:pPr marL="452438">
                  <a:spcBef>
                    <a:spcPts val="1800"/>
                  </a:spcBef>
                </a:pPr>
                <a:r>
                  <a:rPr lang="hu-HU" dirty="0" smtClean="0">
                    <a:sym typeface="Symbol" panose="05050102010706020507" pitchFamily="18" charset="2"/>
                  </a:rPr>
                  <a:t> (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0)</a:t>
                </a:r>
                <a:r>
                  <a:rPr lang="hu-HU" dirty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(0; 4; 0; 0)</a:t>
                </a:r>
                <a:r>
                  <a:rPr lang="hu-HU" dirty="0" smtClean="0"/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i="1" dirty="0" smtClean="0"/>
                  <a:t>b</a:t>
                </a:r>
                <a:r>
                  <a:rPr lang="hu-HU" dirty="0" smtClean="0"/>
                  <a:t>) (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2</a:t>
                </a:r>
                <a:r>
                  <a:rPr lang="hu-HU" dirty="0" smtClean="0"/>
                  <a:t>; </a:t>
                </a:r>
                <a:r>
                  <a:rPr lang="hu-HU" dirty="0">
                    <a:solidFill>
                      <a:srgbClr val="0070C0"/>
                    </a:solidFill>
                  </a:rPr>
                  <a:t>1</a:t>
                </a:r>
                <a:r>
                  <a:rPr lang="hu-HU" dirty="0"/>
                  <a:t>; </a:t>
                </a:r>
                <a:r>
                  <a:rPr lang="hu-HU" dirty="0">
                    <a:solidFill>
                      <a:srgbClr val="0070C0"/>
                    </a:solidFill>
                  </a:rPr>
                  <a:t>1</a:t>
                </a:r>
                <a:r>
                  <a:rPr lang="hu-HU" dirty="0" smtClean="0"/>
                  <a:t>; 0)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(4; 0; </a:t>
                </a:r>
                <a:r>
                  <a:rPr lang="hu-HU" dirty="0">
                    <a:sym typeface="Symbol" panose="05050102010706020507" pitchFamily="18" charset="2"/>
                  </a:rPr>
                  <a:t>0; 0</a:t>
                </a:r>
                <a:r>
                  <a:rPr lang="hu-HU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i="1" dirty="0" smtClean="0"/>
                  <a:t>c</a:t>
                </a:r>
                <a:r>
                  <a:rPr lang="hu-HU" dirty="0" smtClean="0"/>
                  <a:t>) (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2</a:t>
                </a:r>
                <a:r>
                  <a:rPr lang="hu-HU" dirty="0" smtClean="0"/>
                  <a:t>; 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2</a:t>
                </a:r>
                <a:r>
                  <a:rPr lang="hu-HU" dirty="0" smtClean="0"/>
                  <a:t>;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0</a:t>
                </a:r>
                <a:r>
                  <a:rPr lang="hu-HU" dirty="0" smtClean="0"/>
                  <a:t>; </a:t>
                </a:r>
                <a:r>
                  <a:rPr lang="hu-HU" dirty="0"/>
                  <a:t>0)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)</a:t>
                </a:r>
                <a:r>
                  <a:rPr lang="hu-HU" dirty="0"/>
                  <a:t>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(0; </a:t>
                </a:r>
                <a:r>
                  <a:rPr lang="hu-HU" dirty="0">
                    <a:sym typeface="Symbol" panose="05050102010706020507" pitchFamily="18" charset="2"/>
                  </a:rPr>
                  <a:t>0; </a:t>
                </a:r>
                <a:r>
                  <a:rPr lang="hu-HU" dirty="0" smtClean="0">
                    <a:sym typeface="Symbol" panose="05050102010706020507" pitchFamily="18" charset="2"/>
                  </a:rPr>
                  <a:t>4; </a:t>
                </a:r>
                <a:r>
                  <a:rPr lang="hu-HU" dirty="0">
                    <a:sym typeface="Symbol" panose="05050102010706020507" pitchFamily="18" charset="2"/>
                  </a:rPr>
                  <a:t>0)</a:t>
                </a:r>
                <a:endParaRPr lang="hu-HU" dirty="0"/>
              </a:p>
              <a:p>
                <a:pPr>
                  <a:spcBef>
                    <a:spcPts val="1800"/>
                  </a:spcBef>
                </a:pPr>
                <a:r>
                  <a:rPr lang="hu-HU" i="1" dirty="0" smtClean="0"/>
                  <a:t>d</a:t>
                </a:r>
                <a:r>
                  <a:rPr lang="hu-HU" dirty="0" smtClean="0"/>
                  <a:t>) (</a:t>
                </a:r>
                <a:r>
                  <a:rPr lang="hu-HU" dirty="0" smtClean="0">
                    <a:solidFill>
                      <a:srgbClr val="0070C0"/>
                    </a:solidFill>
                  </a:rPr>
                  <a:t>3</a:t>
                </a:r>
                <a:r>
                  <a:rPr lang="hu-HU" dirty="0" smtClean="0"/>
                  <a:t>; </a:t>
                </a:r>
                <a:r>
                  <a:rPr lang="hu-HU" dirty="0">
                    <a:solidFill>
                      <a:srgbClr val="0070C0"/>
                    </a:solidFill>
                  </a:rPr>
                  <a:t>1</a:t>
                </a:r>
                <a:r>
                  <a:rPr lang="hu-HU" dirty="0"/>
                  <a:t>;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0</a:t>
                </a:r>
                <a:r>
                  <a:rPr lang="hu-HU" dirty="0" smtClean="0"/>
                  <a:t>; </a:t>
                </a:r>
                <a:r>
                  <a:rPr lang="hu-HU" dirty="0"/>
                  <a:t>0) </a:t>
                </a:r>
                <a:r>
                  <a:rPr lang="hu-HU" dirty="0">
                    <a:sym typeface="Symbol" panose="05050102010706020507" pitchFamily="18" charset="2"/>
                  </a:rPr>
                  <a:t>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hu-HU" dirty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)</a:t>
                </a:r>
                <a:r>
                  <a:rPr lang="hu-HU" dirty="0">
                    <a:sym typeface="Symbol" panose="05050102010706020507" pitchFamily="18" charset="2"/>
                  </a:rPr>
                  <a:t>  </a:t>
                </a:r>
                <a:r>
                  <a:rPr lang="hu-HU" dirty="0" smtClean="0">
                    <a:sym typeface="Symbol" panose="05050102010706020507" pitchFamily="18" charset="2"/>
                  </a:rPr>
                  <a:t>(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hu-HU" dirty="0" smtClean="0">
                    <a:sym typeface="Symbol" panose="05050102010706020507" pitchFamily="18" charset="2"/>
                  </a:rPr>
                  <a:t>; </a:t>
                </a:r>
                <a:r>
                  <a:rPr lang="hu-HU" dirty="0">
                    <a:sym typeface="Symbol" panose="05050102010706020507" pitchFamily="18" charset="2"/>
                  </a:rPr>
                  <a:t>0</a:t>
                </a:r>
                <a:r>
                  <a:rPr lang="hu-HU" dirty="0" smtClean="0">
                    <a:sym typeface="Symbol" panose="05050102010706020507" pitchFamily="18" charset="2"/>
                  </a:rPr>
                  <a:t>)</a:t>
                </a:r>
                <a:r>
                  <a:rPr lang="hu-HU" dirty="0">
                    <a:sym typeface="Symbol" panose="05050102010706020507" pitchFamily="18" charset="2"/>
                  </a:rPr>
                  <a:t>  (0; </a:t>
                </a:r>
                <a:r>
                  <a:rPr lang="hu-HU" dirty="0" smtClean="0">
                    <a:sym typeface="Symbol" panose="05050102010706020507" pitchFamily="18" charset="2"/>
                  </a:rPr>
                  <a:t>4; 0; </a:t>
                </a:r>
                <a:r>
                  <a:rPr lang="hu-HU" dirty="0">
                    <a:sym typeface="Symbol" panose="05050102010706020507" pitchFamily="18" charset="2"/>
                  </a:rPr>
                  <a:t>0)</a:t>
                </a:r>
                <a:endParaRPr lang="hu-HU" dirty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968035"/>
                <a:ext cx="8733536" cy="5808150"/>
              </a:xfrm>
              <a:blipFill>
                <a:blip r:embed="rId2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2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ma1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1" id="{08370CA5-2418-4018-88F8-2DFA5ECF43F0}" vid="{26AD9AC7-23CA-410C-A8B1-9EC7FFD18B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23311</TotalTime>
  <Words>3516</Words>
  <Application>Microsoft Office PowerPoint</Application>
  <PresentationFormat>Diavetítés a képernyőre (4:3 oldalarány)</PresentationFormat>
  <Paragraphs>1252</Paragraphs>
  <Slides>116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116</vt:i4>
      </vt:variant>
    </vt:vector>
  </HeadingPairs>
  <TitlesOfParts>
    <vt:vector size="125" baseType="lpstr">
      <vt:lpstr>Cambria Math</vt:lpstr>
      <vt:lpstr>Century Schoolbook</vt:lpstr>
      <vt:lpstr>Georgia</vt:lpstr>
      <vt:lpstr>MT Extra</vt:lpstr>
      <vt:lpstr>Symbol</vt:lpstr>
      <vt:lpstr>Times New Roman</vt:lpstr>
      <vt:lpstr>Trebuchet MS</vt:lpstr>
      <vt:lpstr>Wingdings 2</vt:lpstr>
      <vt:lpstr>Téma1</vt:lpstr>
      <vt:lpstr>Kombinatorikai módszerek kicsit másként</vt:lpstr>
      <vt:lpstr>Kombinatorikai módszerek</vt:lpstr>
      <vt:lpstr>Osztályozás módszere</vt:lpstr>
      <vt:lpstr>Osztályozás módszere</vt:lpstr>
      <vt:lpstr>1. feladat</vt:lpstr>
      <vt:lpstr>1. feladat</vt:lpstr>
      <vt:lpstr>1. feladat</vt:lpstr>
      <vt:lpstr>1. feladat</vt:lpstr>
      <vt:lpstr>Frakcionált lépések módszere</vt:lpstr>
      <vt:lpstr>Frakcionált lépések módszere</vt:lpstr>
      <vt:lpstr>1. feladat</vt:lpstr>
      <vt:lpstr>1. feladat</vt:lpstr>
      <vt:lpstr>1. feladat</vt:lpstr>
      <vt:lpstr>1. feladat</vt:lpstr>
      <vt:lpstr>Megfeleltetési módszerek Párosítási módszer</vt:lpstr>
      <vt:lpstr>Párosítási módszer</vt:lpstr>
      <vt:lpstr>1. feladat</vt:lpstr>
      <vt:lpstr>1. feladat</vt:lpstr>
      <vt:lpstr>Megfeleltetési módszerek Leképezési módszer</vt:lpstr>
      <vt:lpstr>Leképezési módszer</vt:lpstr>
      <vt:lpstr>1. feladat</vt:lpstr>
      <vt:lpstr>1. feladat</vt:lpstr>
      <vt:lpstr>1. feladat</vt:lpstr>
      <vt:lpstr>2. feladat</vt:lpstr>
      <vt:lpstr>2. feladat</vt:lpstr>
      <vt:lpstr>2. feladat</vt:lpstr>
      <vt:lpstr>2. feladat</vt:lpstr>
      <vt:lpstr>3. feladat</vt:lpstr>
      <vt:lpstr>3. feladat</vt:lpstr>
      <vt:lpstr>3. feladat</vt:lpstr>
      <vt:lpstr>3. feladat</vt:lpstr>
      <vt:lpstr>3. feladat</vt:lpstr>
      <vt:lpstr>Kettős összeszámlálás módszere</vt:lpstr>
      <vt:lpstr>Kettős összeszámlálás módszere</vt:lpstr>
      <vt:lpstr>1. feladat</vt:lpstr>
      <vt:lpstr>1. feladat megoldása</vt:lpstr>
      <vt:lpstr>1. feladat megoldása</vt:lpstr>
      <vt:lpstr>2. feladat</vt:lpstr>
      <vt:lpstr>2. feladat megoldása</vt:lpstr>
      <vt:lpstr>2. feladat megoldása</vt:lpstr>
      <vt:lpstr>3. feladat</vt:lpstr>
      <vt:lpstr>3. feladat megoldása</vt:lpstr>
      <vt:lpstr>3. feladat megoldása</vt:lpstr>
      <vt:lpstr>3. feladat megoldása</vt:lpstr>
      <vt:lpstr>Rekurziós módszer</vt:lpstr>
      <vt:lpstr>Rekurziós módszer</vt:lpstr>
      <vt:lpstr>1. feladat</vt:lpstr>
      <vt:lpstr>1. feladat</vt:lpstr>
      <vt:lpstr>1. feladat</vt:lpstr>
      <vt:lpstr>1. feladat</vt:lpstr>
      <vt:lpstr>2. feladat</vt:lpstr>
      <vt:lpstr>2. feladat</vt:lpstr>
      <vt:lpstr>2. feladat</vt:lpstr>
      <vt:lpstr>2. feladat</vt:lpstr>
      <vt:lpstr>2. feladat</vt:lpstr>
      <vt:lpstr>3. feladat</vt:lpstr>
      <vt:lpstr>3. feladat</vt:lpstr>
      <vt:lpstr>3. feladat</vt:lpstr>
      <vt:lpstr>Kiértékelés színekkel</vt:lpstr>
      <vt:lpstr>Színezési módszer</vt:lpstr>
      <vt:lpstr>1. feladat</vt:lpstr>
      <vt:lpstr>1. feladat</vt:lpstr>
      <vt:lpstr>2. feladat</vt:lpstr>
      <vt:lpstr>2. feladat</vt:lpstr>
      <vt:lpstr>2. feladat</vt:lpstr>
      <vt:lpstr>Kiértékelés számokkal</vt:lpstr>
      <vt:lpstr>Kiértékelés számokkal</vt:lpstr>
      <vt:lpstr>1. feladat</vt:lpstr>
      <vt:lpstr>1. feladat</vt:lpstr>
      <vt:lpstr>1. feladat</vt:lpstr>
      <vt:lpstr>1. feladat</vt:lpstr>
      <vt:lpstr>2. feladat</vt:lpstr>
      <vt:lpstr>2. feladat</vt:lpstr>
      <vt:lpstr>2. feladat</vt:lpstr>
      <vt:lpstr>2. feladat</vt:lpstr>
      <vt:lpstr>A lehetetlenre visszavezetés módszere</vt:lpstr>
      <vt:lpstr>A lehetetlenre visszavezetés</vt:lpstr>
      <vt:lpstr>1. feladat</vt:lpstr>
      <vt:lpstr>1. feladat</vt:lpstr>
      <vt:lpstr>1. feladat</vt:lpstr>
      <vt:lpstr>Kiindulás a szélső helyzetből</vt:lpstr>
      <vt:lpstr>Kiindulás a szélső helyzetből</vt:lpstr>
      <vt:lpstr>1. feladat</vt:lpstr>
      <vt:lpstr>1. feladat</vt:lpstr>
      <vt:lpstr>1. feladat</vt:lpstr>
      <vt:lpstr>1. feladat</vt:lpstr>
      <vt:lpstr>Helyi kiigazítások módszere</vt:lpstr>
      <vt:lpstr>Helyi kiigazítások módszere</vt:lpstr>
      <vt:lpstr>1. feladat</vt:lpstr>
      <vt:lpstr>1. feladat</vt:lpstr>
      <vt:lpstr>1. feladat</vt:lpstr>
      <vt:lpstr>2. feladat</vt:lpstr>
      <vt:lpstr>2. feladat</vt:lpstr>
      <vt:lpstr>2. feladat</vt:lpstr>
      <vt:lpstr>2. feladat</vt:lpstr>
      <vt:lpstr>2. feladat</vt:lpstr>
      <vt:lpstr>2. feladat</vt:lpstr>
      <vt:lpstr>3. feladat</vt:lpstr>
      <vt:lpstr>3. feladat</vt:lpstr>
      <vt:lpstr>3. feladat</vt:lpstr>
      <vt:lpstr>Konstrukciós módszer</vt:lpstr>
      <vt:lpstr>Konstrukciós módszer</vt:lpstr>
      <vt:lpstr>1. feladat</vt:lpstr>
      <vt:lpstr>1. feladat</vt:lpstr>
      <vt:lpstr>Valószínűségi módszer</vt:lpstr>
      <vt:lpstr>Valószínűségi módszer</vt:lpstr>
      <vt:lpstr>1. feladat</vt:lpstr>
      <vt:lpstr>1. feladat</vt:lpstr>
      <vt:lpstr>2. feladat</vt:lpstr>
      <vt:lpstr>2. feladat</vt:lpstr>
      <vt:lpstr>3. feladat</vt:lpstr>
      <vt:lpstr>3. feladat</vt:lpstr>
      <vt:lpstr>3. feladat</vt:lpstr>
      <vt:lpstr>3. feladat</vt:lpstr>
      <vt:lpstr>3. feladat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mindig az a bonyolult, ami annak látszik, azaz geometria feladatok megoldása egy ritkán használt eszköz segítségével</dc:title>
  <dc:creator>Fonyóné Németh Ildikó</dc:creator>
  <cp:lastModifiedBy>Fonyó Lajos</cp:lastModifiedBy>
  <cp:revision>341</cp:revision>
  <dcterms:created xsi:type="dcterms:W3CDTF">2018-06-30T16:30:21Z</dcterms:created>
  <dcterms:modified xsi:type="dcterms:W3CDTF">2019-07-06T02:59:36Z</dcterms:modified>
</cp:coreProperties>
</file>